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280" r:id="rId3"/>
    <p:sldId id="310" r:id="rId4"/>
    <p:sldId id="282" r:id="rId5"/>
    <p:sldId id="297" r:id="rId6"/>
    <p:sldId id="302" r:id="rId7"/>
    <p:sldId id="304" r:id="rId8"/>
    <p:sldId id="306" r:id="rId9"/>
    <p:sldId id="316" r:id="rId10"/>
    <p:sldId id="313" r:id="rId11"/>
    <p:sldId id="317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835539"/>
    <a:srgbClr val="003300"/>
    <a:srgbClr val="006600"/>
    <a:srgbClr val="0000CC"/>
    <a:srgbClr val="CC00CC"/>
    <a:srgbClr val="003366"/>
    <a:srgbClr val="2F6B39"/>
    <a:srgbClr val="33CC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5835555555555556"/>
          <c:w val="0.57424258150478358"/>
          <c:h val="0.732755555555555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মূত্রের উপাদান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পানি</c:v>
                </c:pt>
                <c:pt idx="1">
                  <c:v>ইউরিয়া</c:v>
                </c:pt>
                <c:pt idx="2">
                  <c:v>ইউরিক অ্যাসিড</c:v>
                </c:pt>
                <c:pt idx="3">
                  <c:v>ক্রিয়েটিনিন</c:v>
                </c:pt>
                <c:pt idx="4">
                  <c:v>সোডিয়াম</c:v>
                </c:pt>
                <c:pt idx="5">
                  <c:v>অ্যামোনিয়াম</c:v>
                </c:pt>
                <c:pt idx="6">
                  <c:v>পটাসিয়াম</c:v>
                </c:pt>
                <c:pt idx="7">
                  <c:v>ম্যাগনেসিয়াম</c:v>
                </c:pt>
                <c:pt idx="8">
                  <c:v>ক্লোরাইড</c:v>
                </c:pt>
                <c:pt idx="9">
                  <c:v>ফসফেট</c:v>
                </c:pt>
                <c:pt idx="10">
                  <c:v>সালফেট</c:v>
                </c:pt>
                <c:pt idx="11">
                  <c:v>অন্যান্য</c:v>
                </c:pt>
              </c:strCache>
            </c:strRef>
          </c:cat>
          <c:val>
            <c:numRef>
              <c:f>Sheet1!$B$2:$B$13</c:f>
              <c:numCache>
                <c:formatCode>[$-5000445]0</c:formatCode>
                <c:ptCount val="12"/>
                <c:pt idx="0">
                  <c:v>95</c:v>
                </c:pt>
                <c:pt idx="1">
                  <c:v>2</c:v>
                </c:pt>
                <c:pt idx="2" formatCode="[$-5000445]0.##">
                  <c:v>0.05</c:v>
                </c:pt>
                <c:pt idx="3" formatCode="[$-5000445]0.###">
                  <c:v>7.4999999999999997E-2</c:v>
                </c:pt>
                <c:pt idx="4" formatCode="[$-5000445]0.##">
                  <c:v>0.35</c:v>
                </c:pt>
                <c:pt idx="5" formatCode="[$-5000445]0.##">
                  <c:v>0.04</c:v>
                </c:pt>
                <c:pt idx="6" formatCode="[$-5000445]0.##">
                  <c:v>0.15</c:v>
                </c:pt>
                <c:pt idx="7" formatCode="[$-5000445]0.##">
                  <c:v>0.01</c:v>
                </c:pt>
                <c:pt idx="8" formatCode="[$-5000445]0.#">
                  <c:v>0.6</c:v>
                </c:pt>
                <c:pt idx="9" formatCode="[$-5000445]0.##">
                  <c:v>0.27</c:v>
                </c:pt>
                <c:pt idx="10" formatCode="[$-5000445]0.##">
                  <c:v>0.18</c:v>
                </c:pt>
                <c:pt idx="11" formatCode="[$-5000445]0.###">
                  <c:v>1.2749999999999999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835903018570523"/>
          <c:y val="0.17881959755030619"/>
          <c:w val="0.28014527421307289"/>
          <c:h val="0.74013858267716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52400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3581400"/>
            <a:ext cx="8669482" cy="2597725"/>
            <a:chOff x="304800" y="3581400"/>
            <a:chExt cx="8669482" cy="2597725"/>
          </a:xfrm>
        </p:grpSpPr>
        <p:sp>
          <p:nvSpPr>
            <p:cNvPr id="3" name="TextBox 2"/>
            <p:cNvSpPr txBox="1"/>
            <p:nvPr/>
          </p:nvSpPr>
          <p:spPr>
            <a:xfrm>
              <a:off x="4890655" y="3810000"/>
              <a:ext cx="4083627" cy="2277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600" dirty="0" smtClean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rPr>
                <a:t>বিষয়ঃ জীববিজ্ঞান ২য় পত্র </a:t>
              </a:r>
            </a:p>
            <a:p>
              <a:pPr algn="ctr"/>
              <a:r>
                <a:rPr lang="bn-BD" sz="3000" dirty="0" smtClean="0">
                  <a:solidFill>
                    <a:srgbClr val="1F497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দ্বাদশ শ্রেণি, অষ্টম  অধ্যায়</a:t>
              </a:r>
            </a:p>
            <a:p>
              <a:pPr algn="ctr"/>
              <a:r>
                <a:rPr lang="bn-BD" sz="3000" dirty="0" smtClean="0">
                  <a:solidFill>
                    <a:srgbClr val="1F497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মানব দেহ</a:t>
              </a:r>
            </a:p>
            <a:p>
              <a:pPr algn="ctr"/>
              <a:endParaRPr lang="bn-BD" sz="1600" dirty="0" smtClean="0">
                <a:solidFill>
                  <a:srgbClr val="1F497D">
                    <a:lumMod val="50000"/>
                  </a:srgbClr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3000" dirty="0" smtClean="0">
                  <a:solidFill>
                    <a:srgbClr val="C0504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সময়ঃ </a:t>
              </a:r>
              <a:r>
                <a:rPr lang="bn-BD" sz="3000" dirty="0">
                  <a:solidFill>
                    <a:srgbClr val="C0504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৪৫ </a:t>
              </a:r>
              <a:r>
                <a:rPr lang="bn-BD" sz="3000" dirty="0" smtClean="0">
                  <a:solidFill>
                    <a:srgbClr val="C0504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মিঃ</a:t>
              </a:r>
              <a:endParaRPr lang="en-US" sz="3000" dirty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4800" y="3733800"/>
              <a:ext cx="4267200" cy="2369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rPr>
                <a:t>ডঃ জে এ এম আজিজুল হক</a:t>
              </a:r>
            </a:p>
            <a:p>
              <a:r>
                <a:rPr lang="bn-BD" sz="2700" dirty="0" smtClean="0">
                  <a:solidFill>
                    <a:srgbClr val="1F497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প্রভাষক জীববিজ্ঞান (উদ্ভিদবিজ্ঞান)</a:t>
              </a:r>
            </a:p>
            <a:p>
              <a:r>
                <a:rPr lang="bn-BD" sz="2700" dirty="0" smtClean="0">
                  <a:solidFill>
                    <a:srgbClr val="1F497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সাটুরিয়া সৈয়দ কালু শাহ্‌ ডিগ্রি কলেজ</a:t>
              </a:r>
            </a:p>
            <a:p>
              <a:r>
                <a:rPr lang="bn-BD" sz="2700" dirty="0" smtClean="0">
                  <a:solidFill>
                    <a:srgbClr val="1F497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সাটুরিয়া, মানিকগঞ্জ।</a:t>
              </a:r>
              <a:endParaRPr lang="en-US" sz="2700" dirty="0" smtClean="0">
                <a:solidFill>
                  <a:srgbClr val="1F497D">
                    <a:lumMod val="50000"/>
                  </a:srgbClr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2800" dirty="0" smtClean="0">
                  <a:solidFill>
                    <a:srgbClr val="C0504D">
                      <a:lumMod val="50000"/>
                    </a:srgbClr>
                  </a:solidFill>
                  <a:latin typeface="NikoshBAN" pitchFamily="2" charset="0"/>
                  <a:cs typeface="NikoshBAN" pitchFamily="2" charset="0"/>
                </a:rPr>
                <a:t>azizulhe@gmail.com</a:t>
              </a:r>
              <a:endParaRPr lang="bn-BD" sz="2800" dirty="0" smtClean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09655" y="3581400"/>
              <a:ext cx="391390" cy="2597725"/>
              <a:chOff x="4294910" y="4265474"/>
              <a:chExt cx="391390" cy="2211526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4495800" y="4265474"/>
                <a:ext cx="0" cy="2211526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686300" y="4495800"/>
                <a:ext cx="0" cy="1676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94910" y="4523510"/>
                <a:ext cx="0" cy="1676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4357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438400" y="-1"/>
            <a:ext cx="4419600" cy="5881595"/>
            <a:chOff x="2438400" y="-1"/>
            <a:chExt cx="4419600" cy="5881595"/>
          </a:xfrm>
        </p:grpSpPr>
        <p:pic>
          <p:nvPicPr>
            <p:cNvPr id="4" name="Picture 2" descr="http://www.buzzle.com/img/articleImages/357622-55417-3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-1"/>
              <a:ext cx="4419600" cy="588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Freeform 5"/>
            <p:cNvSpPr/>
            <p:nvPr/>
          </p:nvSpPr>
          <p:spPr>
            <a:xfrm>
              <a:off x="3957851" y="4599296"/>
              <a:ext cx="1091821" cy="941695"/>
            </a:xfrm>
            <a:custGeom>
              <a:avLst/>
              <a:gdLst>
                <a:gd name="connsiteX0" fmla="*/ 559558 w 1091821"/>
                <a:gd name="connsiteY0" fmla="*/ 0 h 941695"/>
                <a:gd name="connsiteX1" fmla="*/ 668740 w 1091821"/>
                <a:gd name="connsiteY1" fmla="*/ 95534 h 941695"/>
                <a:gd name="connsiteX2" fmla="*/ 750627 w 1091821"/>
                <a:gd name="connsiteY2" fmla="*/ 95534 h 941695"/>
                <a:gd name="connsiteX3" fmla="*/ 832513 w 1091821"/>
                <a:gd name="connsiteY3" fmla="*/ 109182 h 941695"/>
                <a:gd name="connsiteX4" fmla="*/ 900752 w 1091821"/>
                <a:gd name="connsiteY4" fmla="*/ 136477 h 941695"/>
                <a:gd name="connsiteX5" fmla="*/ 968991 w 1091821"/>
                <a:gd name="connsiteY5" fmla="*/ 204716 h 941695"/>
                <a:gd name="connsiteX6" fmla="*/ 1023582 w 1091821"/>
                <a:gd name="connsiteY6" fmla="*/ 218364 h 941695"/>
                <a:gd name="connsiteX7" fmla="*/ 1091821 w 1091821"/>
                <a:gd name="connsiteY7" fmla="*/ 313898 h 941695"/>
                <a:gd name="connsiteX8" fmla="*/ 1091821 w 1091821"/>
                <a:gd name="connsiteY8" fmla="*/ 436728 h 941695"/>
                <a:gd name="connsiteX9" fmla="*/ 1064525 w 1091821"/>
                <a:gd name="connsiteY9" fmla="*/ 532262 h 941695"/>
                <a:gd name="connsiteX10" fmla="*/ 968991 w 1091821"/>
                <a:gd name="connsiteY10" fmla="*/ 655092 h 941695"/>
                <a:gd name="connsiteX11" fmla="*/ 627797 w 1091821"/>
                <a:gd name="connsiteY11" fmla="*/ 859808 h 941695"/>
                <a:gd name="connsiteX12" fmla="*/ 559558 w 1091821"/>
                <a:gd name="connsiteY12" fmla="*/ 941695 h 941695"/>
                <a:gd name="connsiteX13" fmla="*/ 477671 w 1091821"/>
                <a:gd name="connsiteY13" fmla="*/ 832513 h 941695"/>
                <a:gd name="connsiteX14" fmla="*/ 368489 w 1091821"/>
                <a:gd name="connsiteY14" fmla="*/ 791570 h 941695"/>
                <a:gd name="connsiteX15" fmla="*/ 286603 w 1091821"/>
                <a:gd name="connsiteY15" fmla="*/ 764274 h 941695"/>
                <a:gd name="connsiteX16" fmla="*/ 191068 w 1091821"/>
                <a:gd name="connsiteY16" fmla="*/ 668740 h 941695"/>
                <a:gd name="connsiteX17" fmla="*/ 191068 w 1091821"/>
                <a:gd name="connsiteY17" fmla="*/ 668740 h 941695"/>
                <a:gd name="connsiteX18" fmla="*/ 95534 w 1091821"/>
                <a:gd name="connsiteY18" fmla="*/ 600501 h 941695"/>
                <a:gd name="connsiteX19" fmla="*/ 40943 w 1091821"/>
                <a:gd name="connsiteY19" fmla="*/ 545910 h 941695"/>
                <a:gd name="connsiteX20" fmla="*/ 0 w 1091821"/>
                <a:gd name="connsiteY20" fmla="*/ 450376 h 941695"/>
                <a:gd name="connsiteX21" fmla="*/ 13648 w 1091821"/>
                <a:gd name="connsiteY21" fmla="*/ 327546 h 941695"/>
                <a:gd name="connsiteX22" fmla="*/ 27295 w 1091821"/>
                <a:gd name="connsiteY22" fmla="*/ 245659 h 941695"/>
                <a:gd name="connsiteX23" fmla="*/ 68239 w 1091821"/>
                <a:gd name="connsiteY23" fmla="*/ 218364 h 941695"/>
                <a:gd name="connsiteX24" fmla="*/ 68239 w 1091821"/>
                <a:gd name="connsiteY24" fmla="*/ 218364 h 941695"/>
                <a:gd name="connsiteX25" fmla="*/ 204716 w 1091821"/>
                <a:gd name="connsiteY25" fmla="*/ 136477 h 941695"/>
                <a:gd name="connsiteX26" fmla="*/ 327546 w 1091821"/>
                <a:gd name="connsiteY26" fmla="*/ 136477 h 941695"/>
                <a:gd name="connsiteX27" fmla="*/ 450376 w 1091821"/>
                <a:gd name="connsiteY27" fmla="*/ 95534 h 941695"/>
                <a:gd name="connsiteX28" fmla="*/ 545910 w 1091821"/>
                <a:gd name="connsiteY28" fmla="*/ 54591 h 941695"/>
                <a:gd name="connsiteX29" fmla="*/ 586853 w 1091821"/>
                <a:gd name="connsiteY29" fmla="*/ 54591 h 941695"/>
                <a:gd name="connsiteX30" fmla="*/ 600501 w 1091821"/>
                <a:gd name="connsiteY30" fmla="*/ 81886 h 941695"/>
                <a:gd name="connsiteX31" fmla="*/ 641445 w 1091821"/>
                <a:gd name="connsiteY31" fmla="*/ 81886 h 941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091821" h="941695">
                  <a:moveTo>
                    <a:pt x="559558" y="0"/>
                  </a:moveTo>
                  <a:lnTo>
                    <a:pt x="668740" y="95534"/>
                  </a:lnTo>
                  <a:lnTo>
                    <a:pt x="750627" y="95534"/>
                  </a:lnTo>
                  <a:lnTo>
                    <a:pt x="832513" y="109182"/>
                  </a:lnTo>
                  <a:lnTo>
                    <a:pt x="900752" y="136477"/>
                  </a:lnTo>
                  <a:lnTo>
                    <a:pt x="968991" y="204716"/>
                  </a:lnTo>
                  <a:lnTo>
                    <a:pt x="1023582" y="218364"/>
                  </a:lnTo>
                  <a:lnTo>
                    <a:pt x="1091821" y="313898"/>
                  </a:lnTo>
                  <a:lnTo>
                    <a:pt x="1091821" y="436728"/>
                  </a:lnTo>
                  <a:lnTo>
                    <a:pt x="1064525" y="532262"/>
                  </a:lnTo>
                  <a:lnTo>
                    <a:pt x="968991" y="655092"/>
                  </a:lnTo>
                  <a:lnTo>
                    <a:pt x="627797" y="859808"/>
                  </a:lnTo>
                  <a:lnTo>
                    <a:pt x="559558" y="941695"/>
                  </a:lnTo>
                  <a:lnTo>
                    <a:pt x="477671" y="832513"/>
                  </a:lnTo>
                  <a:lnTo>
                    <a:pt x="368489" y="791570"/>
                  </a:lnTo>
                  <a:lnTo>
                    <a:pt x="286603" y="764274"/>
                  </a:lnTo>
                  <a:lnTo>
                    <a:pt x="191068" y="668740"/>
                  </a:lnTo>
                  <a:lnTo>
                    <a:pt x="191068" y="668740"/>
                  </a:lnTo>
                  <a:lnTo>
                    <a:pt x="95534" y="600501"/>
                  </a:lnTo>
                  <a:lnTo>
                    <a:pt x="40943" y="545910"/>
                  </a:lnTo>
                  <a:lnTo>
                    <a:pt x="0" y="450376"/>
                  </a:lnTo>
                  <a:lnTo>
                    <a:pt x="13648" y="327546"/>
                  </a:lnTo>
                  <a:lnTo>
                    <a:pt x="27295" y="245659"/>
                  </a:lnTo>
                  <a:lnTo>
                    <a:pt x="68239" y="218364"/>
                  </a:lnTo>
                  <a:lnTo>
                    <a:pt x="68239" y="218364"/>
                  </a:lnTo>
                  <a:lnTo>
                    <a:pt x="204716" y="136477"/>
                  </a:lnTo>
                  <a:lnTo>
                    <a:pt x="327546" y="136477"/>
                  </a:lnTo>
                  <a:lnTo>
                    <a:pt x="450376" y="95534"/>
                  </a:lnTo>
                  <a:lnTo>
                    <a:pt x="545910" y="54591"/>
                  </a:lnTo>
                  <a:lnTo>
                    <a:pt x="586853" y="54591"/>
                  </a:lnTo>
                  <a:lnTo>
                    <a:pt x="600501" y="81886"/>
                  </a:lnTo>
                  <a:lnTo>
                    <a:pt x="641445" y="81886"/>
                  </a:lnTo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Freeform 1"/>
          <p:cNvSpPr/>
          <p:nvPr/>
        </p:nvSpPr>
        <p:spPr>
          <a:xfrm>
            <a:off x="3546987" y="1533832"/>
            <a:ext cx="575187" cy="3347884"/>
          </a:xfrm>
          <a:custGeom>
            <a:avLst/>
            <a:gdLst>
              <a:gd name="connsiteX0" fmla="*/ 294968 w 575187"/>
              <a:gd name="connsiteY0" fmla="*/ 0 h 3347884"/>
              <a:gd name="connsiteX1" fmla="*/ 457200 w 575187"/>
              <a:gd name="connsiteY1" fmla="*/ 117987 h 3347884"/>
              <a:gd name="connsiteX2" fmla="*/ 545690 w 575187"/>
              <a:gd name="connsiteY2" fmla="*/ 235974 h 3347884"/>
              <a:gd name="connsiteX3" fmla="*/ 545690 w 575187"/>
              <a:gd name="connsiteY3" fmla="*/ 235974 h 3347884"/>
              <a:gd name="connsiteX4" fmla="*/ 575187 w 575187"/>
              <a:gd name="connsiteY4" fmla="*/ 486697 h 3347884"/>
              <a:gd name="connsiteX5" fmla="*/ 560439 w 575187"/>
              <a:gd name="connsiteY5" fmla="*/ 634181 h 3347884"/>
              <a:gd name="connsiteX6" fmla="*/ 486697 w 575187"/>
              <a:gd name="connsiteY6" fmla="*/ 840658 h 3347884"/>
              <a:gd name="connsiteX7" fmla="*/ 412955 w 575187"/>
              <a:gd name="connsiteY7" fmla="*/ 988142 h 3347884"/>
              <a:gd name="connsiteX8" fmla="*/ 339213 w 575187"/>
              <a:gd name="connsiteY8" fmla="*/ 1135626 h 3347884"/>
              <a:gd name="connsiteX9" fmla="*/ 191729 w 575187"/>
              <a:gd name="connsiteY9" fmla="*/ 1371600 h 3347884"/>
              <a:gd name="connsiteX10" fmla="*/ 117987 w 575187"/>
              <a:gd name="connsiteY10" fmla="*/ 1563329 h 3347884"/>
              <a:gd name="connsiteX11" fmla="*/ 44245 w 575187"/>
              <a:gd name="connsiteY11" fmla="*/ 1769807 h 3347884"/>
              <a:gd name="connsiteX12" fmla="*/ 0 w 575187"/>
              <a:gd name="connsiteY12" fmla="*/ 2005781 h 3347884"/>
              <a:gd name="connsiteX13" fmla="*/ 29497 w 575187"/>
              <a:gd name="connsiteY13" fmla="*/ 2359742 h 3347884"/>
              <a:gd name="connsiteX14" fmla="*/ 147484 w 575187"/>
              <a:gd name="connsiteY14" fmla="*/ 2698955 h 3347884"/>
              <a:gd name="connsiteX15" fmla="*/ 280219 w 575187"/>
              <a:gd name="connsiteY15" fmla="*/ 2949678 h 3347884"/>
              <a:gd name="connsiteX16" fmla="*/ 412955 w 575187"/>
              <a:gd name="connsiteY16" fmla="*/ 3141407 h 3347884"/>
              <a:gd name="connsiteX17" fmla="*/ 471948 w 575187"/>
              <a:gd name="connsiteY17" fmla="*/ 3274142 h 3347884"/>
              <a:gd name="connsiteX18" fmla="*/ 575187 w 575187"/>
              <a:gd name="connsiteY18" fmla="*/ 3347884 h 3347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75187" h="3347884">
                <a:moveTo>
                  <a:pt x="294968" y="0"/>
                </a:moveTo>
                <a:lnTo>
                  <a:pt x="457200" y="117987"/>
                </a:lnTo>
                <a:lnTo>
                  <a:pt x="545690" y="235974"/>
                </a:lnTo>
                <a:lnTo>
                  <a:pt x="545690" y="235974"/>
                </a:lnTo>
                <a:lnTo>
                  <a:pt x="575187" y="486697"/>
                </a:lnTo>
                <a:lnTo>
                  <a:pt x="560439" y="634181"/>
                </a:lnTo>
                <a:lnTo>
                  <a:pt x="486697" y="840658"/>
                </a:lnTo>
                <a:lnTo>
                  <a:pt x="412955" y="988142"/>
                </a:lnTo>
                <a:lnTo>
                  <a:pt x="339213" y="1135626"/>
                </a:lnTo>
                <a:lnTo>
                  <a:pt x="191729" y="1371600"/>
                </a:lnTo>
                <a:lnTo>
                  <a:pt x="117987" y="1563329"/>
                </a:lnTo>
                <a:lnTo>
                  <a:pt x="44245" y="1769807"/>
                </a:lnTo>
                <a:lnTo>
                  <a:pt x="0" y="2005781"/>
                </a:lnTo>
                <a:lnTo>
                  <a:pt x="29497" y="2359742"/>
                </a:lnTo>
                <a:lnTo>
                  <a:pt x="147484" y="2698955"/>
                </a:lnTo>
                <a:lnTo>
                  <a:pt x="280219" y="2949678"/>
                </a:lnTo>
                <a:lnTo>
                  <a:pt x="412955" y="3141407"/>
                </a:lnTo>
                <a:lnTo>
                  <a:pt x="471948" y="3274142"/>
                </a:lnTo>
                <a:lnTo>
                  <a:pt x="575187" y="3347884"/>
                </a:lnTo>
              </a:path>
            </a:pathLst>
          </a:custGeom>
          <a:ln w="57150">
            <a:solidFill>
              <a:schemeClr val="bg2">
                <a:lumMod val="1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943901" y="1733266"/>
            <a:ext cx="573206" cy="3138985"/>
          </a:xfrm>
          <a:custGeom>
            <a:avLst/>
            <a:gdLst>
              <a:gd name="connsiteX0" fmla="*/ 573206 w 573206"/>
              <a:gd name="connsiteY0" fmla="*/ 0 h 3138985"/>
              <a:gd name="connsiteX1" fmla="*/ 464024 w 573206"/>
              <a:gd name="connsiteY1" fmla="*/ 163773 h 3138985"/>
              <a:gd name="connsiteX2" fmla="*/ 382138 w 573206"/>
              <a:gd name="connsiteY2" fmla="*/ 259307 h 3138985"/>
              <a:gd name="connsiteX3" fmla="*/ 341195 w 573206"/>
              <a:gd name="connsiteY3" fmla="*/ 327546 h 3138985"/>
              <a:gd name="connsiteX4" fmla="*/ 313899 w 573206"/>
              <a:gd name="connsiteY4" fmla="*/ 423080 h 3138985"/>
              <a:gd name="connsiteX5" fmla="*/ 300251 w 573206"/>
              <a:gd name="connsiteY5" fmla="*/ 559558 h 3138985"/>
              <a:gd name="connsiteX6" fmla="*/ 313899 w 573206"/>
              <a:gd name="connsiteY6" fmla="*/ 723331 h 3138985"/>
              <a:gd name="connsiteX7" fmla="*/ 368490 w 573206"/>
              <a:gd name="connsiteY7" fmla="*/ 873456 h 3138985"/>
              <a:gd name="connsiteX8" fmla="*/ 395786 w 573206"/>
              <a:gd name="connsiteY8" fmla="*/ 982638 h 3138985"/>
              <a:gd name="connsiteX9" fmla="*/ 464024 w 573206"/>
              <a:gd name="connsiteY9" fmla="*/ 1187355 h 3138985"/>
              <a:gd name="connsiteX10" fmla="*/ 518615 w 573206"/>
              <a:gd name="connsiteY10" fmla="*/ 1378424 h 3138985"/>
              <a:gd name="connsiteX11" fmla="*/ 545911 w 573206"/>
              <a:gd name="connsiteY11" fmla="*/ 1501253 h 3138985"/>
              <a:gd name="connsiteX12" fmla="*/ 559559 w 573206"/>
              <a:gd name="connsiteY12" fmla="*/ 1787856 h 3138985"/>
              <a:gd name="connsiteX13" fmla="*/ 532263 w 573206"/>
              <a:gd name="connsiteY13" fmla="*/ 2033516 h 3138985"/>
              <a:gd name="connsiteX14" fmla="*/ 491320 w 573206"/>
              <a:gd name="connsiteY14" fmla="*/ 2169994 h 3138985"/>
              <a:gd name="connsiteX15" fmla="*/ 436729 w 573206"/>
              <a:gd name="connsiteY15" fmla="*/ 2388358 h 3138985"/>
              <a:gd name="connsiteX16" fmla="*/ 300251 w 573206"/>
              <a:gd name="connsiteY16" fmla="*/ 2674961 h 3138985"/>
              <a:gd name="connsiteX17" fmla="*/ 191069 w 573206"/>
              <a:gd name="connsiteY17" fmla="*/ 2852382 h 3138985"/>
              <a:gd name="connsiteX18" fmla="*/ 122830 w 573206"/>
              <a:gd name="connsiteY18" fmla="*/ 2975212 h 3138985"/>
              <a:gd name="connsiteX19" fmla="*/ 27296 w 573206"/>
              <a:gd name="connsiteY19" fmla="*/ 3125337 h 3138985"/>
              <a:gd name="connsiteX20" fmla="*/ 0 w 573206"/>
              <a:gd name="connsiteY20" fmla="*/ 3138985 h 3138985"/>
              <a:gd name="connsiteX21" fmla="*/ 0 w 573206"/>
              <a:gd name="connsiteY21" fmla="*/ 3138985 h 3138985"/>
              <a:gd name="connsiteX22" fmla="*/ 13648 w 573206"/>
              <a:gd name="connsiteY22" fmla="*/ 3125337 h 3138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73206" h="3138985">
                <a:moveTo>
                  <a:pt x="573206" y="0"/>
                </a:moveTo>
                <a:lnTo>
                  <a:pt x="464024" y="163773"/>
                </a:lnTo>
                <a:lnTo>
                  <a:pt x="382138" y="259307"/>
                </a:lnTo>
                <a:lnTo>
                  <a:pt x="341195" y="327546"/>
                </a:lnTo>
                <a:lnTo>
                  <a:pt x="313899" y="423080"/>
                </a:lnTo>
                <a:lnTo>
                  <a:pt x="300251" y="559558"/>
                </a:lnTo>
                <a:lnTo>
                  <a:pt x="313899" y="723331"/>
                </a:lnTo>
                <a:lnTo>
                  <a:pt x="368490" y="873456"/>
                </a:lnTo>
                <a:lnTo>
                  <a:pt x="395786" y="982638"/>
                </a:lnTo>
                <a:lnTo>
                  <a:pt x="464024" y="1187355"/>
                </a:lnTo>
                <a:lnTo>
                  <a:pt x="518615" y="1378424"/>
                </a:lnTo>
                <a:lnTo>
                  <a:pt x="545911" y="1501253"/>
                </a:lnTo>
                <a:lnTo>
                  <a:pt x="559559" y="1787856"/>
                </a:lnTo>
                <a:lnTo>
                  <a:pt x="532263" y="2033516"/>
                </a:lnTo>
                <a:lnTo>
                  <a:pt x="491320" y="2169994"/>
                </a:lnTo>
                <a:lnTo>
                  <a:pt x="436729" y="2388358"/>
                </a:lnTo>
                <a:lnTo>
                  <a:pt x="300251" y="2674961"/>
                </a:lnTo>
                <a:lnTo>
                  <a:pt x="191069" y="2852382"/>
                </a:lnTo>
                <a:lnTo>
                  <a:pt x="122830" y="2975212"/>
                </a:lnTo>
                <a:lnTo>
                  <a:pt x="27296" y="3125337"/>
                </a:lnTo>
                <a:lnTo>
                  <a:pt x="0" y="3138985"/>
                </a:lnTo>
                <a:lnTo>
                  <a:pt x="0" y="3138985"/>
                </a:lnTo>
                <a:lnTo>
                  <a:pt x="13648" y="3125337"/>
                </a:lnTo>
              </a:path>
            </a:pathLst>
          </a:custGeom>
          <a:ln w="57150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1447800" y="1525948"/>
            <a:ext cx="6553200" cy="5195481"/>
            <a:chOff x="1447800" y="1525948"/>
            <a:chExt cx="6553200" cy="5195481"/>
          </a:xfrm>
        </p:grpSpPr>
        <p:sp>
          <p:nvSpPr>
            <p:cNvPr id="50" name="TextBox 49"/>
            <p:cNvSpPr txBox="1"/>
            <p:nvPr/>
          </p:nvSpPr>
          <p:spPr>
            <a:xfrm>
              <a:off x="1447800" y="5715000"/>
              <a:ext cx="6553200" cy="1006429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বৃক্কে উৎপন্ন রেচনদ্রব্য মূত্রথলিতে</a:t>
              </a:r>
            </a:p>
            <a:p>
              <a:pPr algn="ctr">
                <a:lnSpc>
                  <a:spcPct val="80000"/>
                </a:lnSpc>
              </a:pP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সাময়িকভাবে সঞ্চয়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5036574" y="1525948"/>
              <a:ext cx="2753863" cy="3847819"/>
              <a:chOff x="5036574" y="1525948"/>
              <a:chExt cx="2753863" cy="3847819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6263148" y="1525948"/>
                <a:ext cx="905664" cy="458587"/>
                <a:chOff x="6263148" y="1525948"/>
                <a:chExt cx="905664" cy="458587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6547187" y="1525948"/>
                  <a:ext cx="621625" cy="458587"/>
                </a:xfrm>
                <a:prstGeom prst="rect">
                  <a:avLst/>
                </a:prstGeom>
                <a:noFill/>
                <a:effectLst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80000"/>
                    </a:lnSpc>
                  </a:pPr>
                  <a:r>
                    <a:rPr lang="bn-BD" sz="2800" dirty="0" smtClean="0">
                      <a:solidFill>
                        <a:srgbClr val="0000CC"/>
                      </a:solidFill>
                      <a:latin typeface="NikoshBAN" pitchFamily="2" charset="0"/>
                      <a:cs typeface="NikoshBAN" pitchFamily="2" charset="0"/>
                    </a:rPr>
                    <a:t>বৃক্ক</a:t>
                  </a:r>
                  <a:endParaRPr lang="en-US" sz="2800" dirty="0">
                    <a:solidFill>
                      <a:srgbClr val="0000CC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6263148" y="1718518"/>
                  <a:ext cx="298787" cy="11204"/>
                </a:xfrm>
                <a:prstGeom prst="line">
                  <a:avLst/>
                </a:prstGeom>
                <a:ln w="28575">
                  <a:solidFill>
                    <a:srgbClr val="0000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/>
              <p:cNvGrpSpPr/>
              <p:nvPr/>
            </p:nvGrpSpPr>
            <p:grpSpPr>
              <a:xfrm>
                <a:off x="5036574" y="4915180"/>
                <a:ext cx="2753863" cy="458587"/>
                <a:chOff x="5036574" y="4915180"/>
                <a:chExt cx="2753863" cy="45858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6547187" y="4915180"/>
                  <a:ext cx="1243250" cy="458587"/>
                </a:xfrm>
                <a:prstGeom prst="rect">
                  <a:avLst/>
                </a:prstGeom>
                <a:noFill/>
                <a:effectLst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80000"/>
                    </a:lnSpc>
                  </a:pPr>
                  <a:r>
                    <a:rPr lang="bn-BD" sz="2800" dirty="0" smtClean="0">
                      <a:solidFill>
                        <a:srgbClr val="0000CC"/>
                      </a:solidFill>
                      <a:latin typeface="NikoshBAN" pitchFamily="2" charset="0"/>
                      <a:cs typeface="NikoshBAN" pitchFamily="2" charset="0"/>
                    </a:rPr>
                    <a:t>মূত্রথলি</a:t>
                  </a:r>
                  <a:endParaRPr lang="bn-BD" sz="2800" dirty="0">
                    <a:solidFill>
                      <a:srgbClr val="0000CC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5036574" y="5088192"/>
                  <a:ext cx="1510613" cy="0"/>
                </a:xfrm>
                <a:prstGeom prst="line">
                  <a:avLst/>
                </a:prstGeom>
                <a:ln w="28575">
                  <a:solidFill>
                    <a:srgbClr val="0000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7" name="Freeform 16"/>
          <p:cNvSpPr/>
          <p:nvPr/>
        </p:nvSpPr>
        <p:spPr>
          <a:xfrm>
            <a:off x="3957850" y="4615217"/>
            <a:ext cx="1091821" cy="941695"/>
          </a:xfrm>
          <a:custGeom>
            <a:avLst/>
            <a:gdLst>
              <a:gd name="connsiteX0" fmla="*/ 559558 w 1091821"/>
              <a:gd name="connsiteY0" fmla="*/ 0 h 941695"/>
              <a:gd name="connsiteX1" fmla="*/ 668740 w 1091821"/>
              <a:gd name="connsiteY1" fmla="*/ 95534 h 941695"/>
              <a:gd name="connsiteX2" fmla="*/ 750627 w 1091821"/>
              <a:gd name="connsiteY2" fmla="*/ 95534 h 941695"/>
              <a:gd name="connsiteX3" fmla="*/ 832513 w 1091821"/>
              <a:gd name="connsiteY3" fmla="*/ 109182 h 941695"/>
              <a:gd name="connsiteX4" fmla="*/ 900752 w 1091821"/>
              <a:gd name="connsiteY4" fmla="*/ 136477 h 941695"/>
              <a:gd name="connsiteX5" fmla="*/ 968991 w 1091821"/>
              <a:gd name="connsiteY5" fmla="*/ 204716 h 941695"/>
              <a:gd name="connsiteX6" fmla="*/ 1023582 w 1091821"/>
              <a:gd name="connsiteY6" fmla="*/ 218364 h 941695"/>
              <a:gd name="connsiteX7" fmla="*/ 1091821 w 1091821"/>
              <a:gd name="connsiteY7" fmla="*/ 313898 h 941695"/>
              <a:gd name="connsiteX8" fmla="*/ 1091821 w 1091821"/>
              <a:gd name="connsiteY8" fmla="*/ 436728 h 941695"/>
              <a:gd name="connsiteX9" fmla="*/ 1064525 w 1091821"/>
              <a:gd name="connsiteY9" fmla="*/ 532262 h 941695"/>
              <a:gd name="connsiteX10" fmla="*/ 968991 w 1091821"/>
              <a:gd name="connsiteY10" fmla="*/ 655092 h 941695"/>
              <a:gd name="connsiteX11" fmla="*/ 627797 w 1091821"/>
              <a:gd name="connsiteY11" fmla="*/ 859808 h 941695"/>
              <a:gd name="connsiteX12" fmla="*/ 559558 w 1091821"/>
              <a:gd name="connsiteY12" fmla="*/ 941695 h 941695"/>
              <a:gd name="connsiteX13" fmla="*/ 477671 w 1091821"/>
              <a:gd name="connsiteY13" fmla="*/ 832513 h 941695"/>
              <a:gd name="connsiteX14" fmla="*/ 368489 w 1091821"/>
              <a:gd name="connsiteY14" fmla="*/ 791570 h 941695"/>
              <a:gd name="connsiteX15" fmla="*/ 286603 w 1091821"/>
              <a:gd name="connsiteY15" fmla="*/ 764274 h 941695"/>
              <a:gd name="connsiteX16" fmla="*/ 191068 w 1091821"/>
              <a:gd name="connsiteY16" fmla="*/ 668740 h 941695"/>
              <a:gd name="connsiteX17" fmla="*/ 191068 w 1091821"/>
              <a:gd name="connsiteY17" fmla="*/ 668740 h 941695"/>
              <a:gd name="connsiteX18" fmla="*/ 95534 w 1091821"/>
              <a:gd name="connsiteY18" fmla="*/ 600501 h 941695"/>
              <a:gd name="connsiteX19" fmla="*/ 40943 w 1091821"/>
              <a:gd name="connsiteY19" fmla="*/ 545910 h 941695"/>
              <a:gd name="connsiteX20" fmla="*/ 0 w 1091821"/>
              <a:gd name="connsiteY20" fmla="*/ 450376 h 941695"/>
              <a:gd name="connsiteX21" fmla="*/ 13648 w 1091821"/>
              <a:gd name="connsiteY21" fmla="*/ 327546 h 941695"/>
              <a:gd name="connsiteX22" fmla="*/ 27295 w 1091821"/>
              <a:gd name="connsiteY22" fmla="*/ 245659 h 941695"/>
              <a:gd name="connsiteX23" fmla="*/ 68239 w 1091821"/>
              <a:gd name="connsiteY23" fmla="*/ 218364 h 941695"/>
              <a:gd name="connsiteX24" fmla="*/ 68239 w 1091821"/>
              <a:gd name="connsiteY24" fmla="*/ 218364 h 941695"/>
              <a:gd name="connsiteX25" fmla="*/ 204716 w 1091821"/>
              <a:gd name="connsiteY25" fmla="*/ 136477 h 941695"/>
              <a:gd name="connsiteX26" fmla="*/ 327546 w 1091821"/>
              <a:gd name="connsiteY26" fmla="*/ 136477 h 941695"/>
              <a:gd name="connsiteX27" fmla="*/ 450376 w 1091821"/>
              <a:gd name="connsiteY27" fmla="*/ 95534 h 941695"/>
              <a:gd name="connsiteX28" fmla="*/ 545910 w 1091821"/>
              <a:gd name="connsiteY28" fmla="*/ 54591 h 941695"/>
              <a:gd name="connsiteX29" fmla="*/ 586853 w 1091821"/>
              <a:gd name="connsiteY29" fmla="*/ 54591 h 941695"/>
              <a:gd name="connsiteX30" fmla="*/ 600501 w 1091821"/>
              <a:gd name="connsiteY30" fmla="*/ 81886 h 941695"/>
              <a:gd name="connsiteX31" fmla="*/ 641445 w 1091821"/>
              <a:gd name="connsiteY31" fmla="*/ 81886 h 94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91821" h="941695">
                <a:moveTo>
                  <a:pt x="559558" y="0"/>
                </a:moveTo>
                <a:lnTo>
                  <a:pt x="668740" y="95534"/>
                </a:lnTo>
                <a:lnTo>
                  <a:pt x="750627" y="95534"/>
                </a:lnTo>
                <a:lnTo>
                  <a:pt x="832513" y="109182"/>
                </a:lnTo>
                <a:lnTo>
                  <a:pt x="900752" y="136477"/>
                </a:lnTo>
                <a:lnTo>
                  <a:pt x="968991" y="204716"/>
                </a:lnTo>
                <a:lnTo>
                  <a:pt x="1023582" y="218364"/>
                </a:lnTo>
                <a:lnTo>
                  <a:pt x="1091821" y="313898"/>
                </a:lnTo>
                <a:lnTo>
                  <a:pt x="1091821" y="436728"/>
                </a:lnTo>
                <a:lnTo>
                  <a:pt x="1064525" y="532262"/>
                </a:lnTo>
                <a:lnTo>
                  <a:pt x="968991" y="655092"/>
                </a:lnTo>
                <a:lnTo>
                  <a:pt x="627797" y="859808"/>
                </a:lnTo>
                <a:lnTo>
                  <a:pt x="559558" y="941695"/>
                </a:lnTo>
                <a:lnTo>
                  <a:pt x="477671" y="832513"/>
                </a:lnTo>
                <a:lnTo>
                  <a:pt x="368489" y="791570"/>
                </a:lnTo>
                <a:lnTo>
                  <a:pt x="286603" y="764274"/>
                </a:lnTo>
                <a:lnTo>
                  <a:pt x="191068" y="668740"/>
                </a:lnTo>
                <a:lnTo>
                  <a:pt x="191068" y="668740"/>
                </a:lnTo>
                <a:lnTo>
                  <a:pt x="95534" y="600501"/>
                </a:lnTo>
                <a:lnTo>
                  <a:pt x="40943" y="545910"/>
                </a:lnTo>
                <a:lnTo>
                  <a:pt x="0" y="450376"/>
                </a:lnTo>
                <a:lnTo>
                  <a:pt x="13648" y="327546"/>
                </a:lnTo>
                <a:lnTo>
                  <a:pt x="27295" y="245659"/>
                </a:lnTo>
                <a:lnTo>
                  <a:pt x="68239" y="218364"/>
                </a:lnTo>
                <a:lnTo>
                  <a:pt x="68239" y="218364"/>
                </a:lnTo>
                <a:lnTo>
                  <a:pt x="204716" y="136477"/>
                </a:lnTo>
                <a:lnTo>
                  <a:pt x="327546" y="136477"/>
                </a:lnTo>
                <a:lnTo>
                  <a:pt x="450376" y="95534"/>
                </a:lnTo>
                <a:lnTo>
                  <a:pt x="545910" y="54591"/>
                </a:lnTo>
                <a:lnTo>
                  <a:pt x="586853" y="54591"/>
                </a:lnTo>
                <a:lnTo>
                  <a:pt x="600501" y="81886"/>
                </a:lnTo>
                <a:lnTo>
                  <a:pt x="641445" y="81886"/>
                </a:lnTo>
              </a:path>
            </a:pathLst>
          </a:custGeom>
          <a:solidFill>
            <a:schemeClr val="bg2">
              <a:lumMod val="25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9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3190568" y="395739"/>
            <a:ext cx="2392927" cy="5503610"/>
            <a:chOff x="3276600" y="533400"/>
            <a:chExt cx="2392927" cy="5503610"/>
          </a:xfrm>
        </p:grpSpPr>
        <p:grpSp>
          <p:nvGrpSpPr>
            <p:cNvPr id="16" name="Group 15"/>
            <p:cNvGrpSpPr/>
            <p:nvPr/>
          </p:nvGrpSpPr>
          <p:grpSpPr>
            <a:xfrm>
              <a:off x="3276600" y="533400"/>
              <a:ext cx="2327789" cy="2079523"/>
              <a:chOff x="3451123" y="501445"/>
              <a:chExt cx="2327789" cy="2079523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465871" y="501445"/>
                <a:ext cx="2300748" cy="2079523"/>
                <a:chOff x="3465871" y="501445"/>
                <a:chExt cx="2300748" cy="2079523"/>
              </a:xfrm>
            </p:grpSpPr>
            <p:sp>
              <p:nvSpPr>
                <p:cNvPr id="9" name="Freeform 8"/>
                <p:cNvSpPr/>
                <p:nvPr/>
              </p:nvSpPr>
              <p:spPr>
                <a:xfrm>
                  <a:off x="3465871" y="501445"/>
                  <a:ext cx="2300748" cy="2064774"/>
                </a:xfrm>
                <a:custGeom>
                  <a:avLst/>
                  <a:gdLst>
                    <a:gd name="connsiteX0" fmla="*/ 44245 w 2300748"/>
                    <a:gd name="connsiteY0" fmla="*/ 339213 h 2064774"/>
                    <a:gd name="connsiteX1" fmla="*/ 398206 w 2300748"/>
                    <a:gd name="connsiteY1" fmla="*/ 191729 h 2064774"/>
                    <a:gd name="connsiteX2" fmla="*/ 663677 w 2300748"/>
                    <a:gd name="connsiteY2" fmla="*/ 147484 h 2064774"/>
                    <a:gd name="connsiteX3" fmla="*/ 884903 w 2300748"/>
                    <a:gd name="connsiteY3" fmla="*/ 147484 h 2064774"/>
                    <a:gd name="connsiteX4" fmla="*/ 988142 w 2300748"/>
                    <a:gd name="connsiteY4" fmla="*/ 206478 h 2064774"/>
                    <a:gd name="connsiteX5" fmla="*/ 1076632 w 2300748"/>
                    <a:gd name="connsiteY5" fmla="*/ 324465 h 2064774"/>
                    <a:gd name="connsiteX6" fmla="*/ 1091381 w 2300748"/>
                    <a:gd name="connsiteY6" fmla="*/ 486697 h 2064774"/>
                    <a:gd name="connsiteX7" fmla="*/ 1120877 w 2300748"/>
                    <a:gd name="connsiteY7" fmla="*/ 619432 h 2064774"/>
                    <a:gd name="connsiteX8" fmla="*/ 1076632 w 2300748"/>
                    <a:gd name="connsiteY8" fmla="*/ 722671 h 2064774"/>
                    <a:gd name="connsiteX9" fmla="*/ 929148 w 2300748"/>
                    <a:gd name="connsiteY9" fmla="*/ 752168 h 2064774"/>
                    <a:gd name="connsiteX10" fmla="*/ 737419 w 2300748"/>
                    <a:gd name="connsiteY10" fmla="*/ 855407 h 2064774"/>
                    <a:gd name="connsiteX11" fmla="*/ 589935 w 2300748"/>
                    <a:gd name="connsiteY11" fmla="*/ 1061884 h 2064774"/>
                    <a:gd name="connsiteX12" fmla="*/ 589935 w 2300748"/>
                    <a:gd name="connsiteY12" fmla="*/ 1224116 h 2064774"/>
                    <a:gd name="connsiteX13" fmla="*/ 545690 w 2300748"/>
                    <a:gd name="connsiteY13" fmla="*/ 1430594 h 2064774"/>
                    <a:gd name="connsiteX14" fmla="*/ 604684 w 2300748"/>
                    <a:gd name="connsiteY14" fmla="*/ 1681316 h 2064774"/>
                    <a:gd name="connsiteX15" fmla="*/ 707923 w 2300748"/>
                    <a:gd name="connsiteY15" fmla="*/ 1784555 h 2064774"/>
                    <a:gd name="connsiteX16" fmla="*/ 929148 w 2300748"/>
                    <a:gd name="connsiteY16" fmla="*/ 2020529 h 2064774"/>
                    <a:gd name="connsiteX17" fmla="*/ 1150374 w 2300748"/>
                    <a:gd name="connsiteY17" fmla="*/ 2064774 h 2064774"/>
                    <a:gd name="connsiteX18" fmla="*/ 1268361 w 2300748"/>
                    <a:gd name="connsiteY18" fmla="*/ 2064774 h 2064774"/>
                    <a:gd name="connsiteX19" fmla="*/ 1342103 w 2300748"/>
                    <a:gd name="connsiteY19" fmla="*/ 1991032 h 2064774"/>
                    <a:gd name="connsiteX20" fmla="*/ 1342103 w 2300748"/>
                    <a:gd name="connsiteY20" fmla="*/ 1991032 h 2064774"/>
                    <a:gd name="connsiteX21" fmla="*/ 1342103 w 2300748"/>
                    <a:gd name="connsiteY21" fmla="*/ 1784555 h 2064774"/>
                    <a:gd name="connsiteX22" fmla="*/ 1194619 w 2300748"/>
                    <a:gd name="connsiteY22" fmla="*/ 1710813 h 2064774"/>
                    <a:gd name="connsiteX23" fmla="*/ 1061884 w 2300748"/>
                    <a:gd name="connsiteY23" fmla="*/ 1710813 h 2064774"/>
                    <a:gd name="connsiteX24" fmla="*/ 958645 w 2300748"/>
                    <a:gd name="connsiteY24" fmla="*/ 1666568 h 2064774"/>
                    <a:gd name="connsiteX25" fmla="*/ 884903 w 2300748"/>
                    <a:gd name="connsiteY25" fmla="*/ 1578078 h 2064774"/>
                    <a:gd name="connsiteX26" fmla="*/ 884903 w 2300748"/>
                    <a:gd name="connsiteY26" fmla="*/ 1489587 h 2064774"/>
                    <a:gd name="connsiteX27" fmla="*/ 899652 w 2300748"/>
                    <a:gd name="connsiteY27" fmla="*/ 1356852 h 2064774"/>
                    <a:gd name="connsiteX28" fmla="*/ 914400 w 2300748"/>
                    <a:gd name="connsiteY28" fmla="*/ 1194620 h 2064774"/>
                    <a:gd name="connsiteX29" fmla="*/ 1017639 w 2300748"/>
                    <a:gd name="connsiteY29" fmla="*/ 1076632 h 2064774"/>
                    <a:gd name="connsiteX30" fmla="*/ 1179871 w 2300748"/>
                    <a:gd name="connsiteY30" fmla="*/ 1017639 h 2064774"/>
                    <a:gd name="connsiteX31" fmla="*/ 1356852 w 2300748"/>
                    <a:gd name="connsiteY31" fmla="*/ 973394 h 2064774"/>
                    <a:gd name="connsiteX32" fmla="*/ 1430594 w 2300748"/>
                    <a:gd name="connsiteY32" fmla="*/ 1179871 h 2064774"/>
                    <a:gd name="connsiteX33" fmla="*/ 1356852 w 2300748"/>
                    <a:gd name="connsiteY33" fmla="*/ 1312607 h 2064774"/>
                    <a:gd name="connsiteX34" fmla="*/ 1194619 w 2300748"/>
                    <a:gd name="connsiteY34" fmla="*/ 1312607 h 2064774"/>
                    <a:gd name="connsiteX35" fmla="*/ 1194619 w 2300748"/>
                    <a:gd name="connsiteY35" fmla="*/ 1312607 h 2064774"/>
                    <a:gd name="connsiteX36" fmla="*/ 1194619 w 2300748"/>
                    <a:gd name="connsiteY36" fmla="*/ 1460090 h 2064774"/>
                    <a:gd name="connsiteX37" fmla="*/ 1356852 w 2300748"/>
                    <a:gd name="connsiteY37" fmla="*/ 1563329 h 2064774"/>
                    <a:gd name="connsiteX38" fmla="*/ 1386348 w 2300748"/>
                    <a:gd name="connsiteY38" fmla="*/ 1696065 h 2064774"/>
                    <a:gd name="connsiteX39" fmla="*/ 1504335 w 2300748"/>
                    <a:gd name="connsiteY39" fmla="*/ 1814052 h 2064774"/>
                    <a:gd name="connsiteX40" fmla="*/ 1563329 w 2300748"/>
                    <a:gd name="connsiteY40" fmla="*/ 1932039 h 2064774"/>
                    <a:gd name="connsiteX41" fmla="*/ 1769806 w 2300748"/>
                    <a:gd name="connsiteY41" fmla="*/ 1828800 h 2064774"/>
                    <a:gd name="connsiteX42" fmla="*/ 1814052 w 2300748"/>
                    <a:gd name="connsiteY42" fmla="*/ 1696065 h 2064774"/>
                    <a:gd name="connsiteX43" fmla="*/ 1887794 w 2300748"/>
                    <a:gd name="connsiteY43" fmla="*/ 1430594 h 2064774"/>
                    <a:gd name="connsiteX44" fmla="*/ 1873045 w 2300748"/>
                    <a:gd name="connsiteY44" fmla="*/ 1297858 h 2064774"/>
                    <a:gd name="connsiteX45" fmla="*/ 1843548 w 2300748"/>
                    <a:gd name="connsiteY45" fmla="*/ 1179871 h 2064774"/>
                    <a:gd name="connsiteX46" fmla="*/ 1740310 w 2300748"/>
                    <a:gd name="connsiteY46" fmla="*/ 1091381 h 2064774"/>
                    <a:gd name="connsiteX47" fmla="*/ 1519084 w 2300748"/>
                    <a:gd name="connsiteY47" fmla="*/ 1165123 h 2064774"/>
                    <a:gd name="connsiteX48" fmla="*/ 1430594 w 2300748"/>
                    <a:gd name="connsiteY48" fmla="*/ 1415845 h 2064774"/>
                    <a:gd name="connsiteX49" fmla="*/ 1312606 w 2300748"/>
                    <a:gd name="connsiteY49" fmla="*/ 1592826 h 2064774"/>
                    <a:gd name="connsiteX50" fmla="*/ 1165123 w 2300748"/>
                    <a:gd name="connsiteY50" fmla="*/ 1769807 h 2064774"/>
                    <a:gd name="connsiteX51" fmla="*/ 943897 w 2300748"/>
                    <a:gd name="connsiteY51" fmla="*/ 1784555 h 2064774"/>
                    <a:gd name="connsiteX52" fmla="*/ 796413 w 2300748"/>
                    <a:gd name="connsiteY52" fmla="*/ 1725561 h 2064774"/>
                    <a:gd name="connsiteX53" fmla="*/ 693174 w 2300748"/>
                    <a:gd name="connsiteY53" fmla="*/ 1533832 h 2064774"/>
                    <a:gd name="connsiteX54" fmla="*/ 693174 w 2300748"/>
                    <a:gd name="connsiteY54" fmla="*/ 1445342 h 2064774"/>
                    <a:gd name="connsiteX55" fmla="*/ 737419 w 2300748"/>
                    <a:gd name="connsiteY55" fmla="*/ 1268361 h 2064774"/>
                    <a:gd name="connsiteX56" fmla="*/ 766916 w 2300748"/>
                    <a:gd name="connsiteY56" fmla="*/ 1150374 h 2064774"/>
                    <a:gd name="connsiteX57" fmla="*/ 1002890 w 2300748"/>
                    <a:gd name="connsiteY57" fmla="*/ 1150374 h 2064774"/>
                    <a:gd name="connsiteX58" fmla="*/ 1120877 w 2300748"/>
                    <a:gd name="connsiteY58" fmla="*/ 1179871 h 2064774"/>
                    <a:gd name="connsiteX59" fmla="*/ 1430594 w 2300748"/>
                    <a:gd name="connsiteY59" fmla="*/ 1460090 h 2064774"/>
                    <a:gd name="connsiteX60" fmla="*/ 1563329 w 2300748"/>
                    <a:gd name="connsiteY60" fmla="*/ 1548581 h 2064774"/>
                    <a:gd name="connsiteX61" fmla="*/ 1696064 w 2300748"/>
                    <a:gd name="connsiteY61" fmla="*/ 1548581 h 2064774"/>
                    <a:gd name="connsiteX62" fmla="*/ 1740310 w 2300748"/>
                    <a:gd name="connsiteY62" fmla="*/ 1386349 h 2064774"/>
                    <a:gd name="connsiteX63" fmla="*/ 1843548 w 2300748"/>
                    <a:gd name="connsiteY63" fmla="*/ 1179871 h 2064774"/>
                    <a:gd name="connsiteX64" fmla="*/ 1843548 w 2300748"/>
                    <a:gd name="connsiteY64" fmla="*/ 1179871 h 2064774"/>
                    <a:gd name="connsiteX65" fmla="*/ 1769806 w 2300748"/>
                    <a:gd name="connsiteY65" fmla="*/ 973394 h 2064774"/>
                    <a:gd name="connsiteX66" fmla="*/ 1592826 w 2300748"/>
                    <a:gd name="connsiteY66" fmla="*/ 884903 h 2064774"/>
                    <a:gd name="connsiteX67" fmla="*/ 1445342 w 2300748"/>
                    <a:gd name="connsiteY67" fmla="*/ 855407 h 2064774"/>
                    <a:gd name="connsiteX68" fmla="*/ 1356852 w 2300748"/>
                    <a:gd name="connsiteY68" fmla="*/ 1032387 h 2064774"/>
                    <a:gd name="connsiteX69" fmla="*/ 1401097 w 2300748"/>
                    <a:gd name="connsiteY69" fmla="*/ 1297858 h 2064774"/>
                    <a:gd name="connsiteX70" fmla="*/ 1563329 w 2300748"/>
                    <a:gd name="connsiteY70" fmla="*/ 1651820 h 2064774"/>
                    <a:gd name="connsiteX71" fmla="*/ 1548581 w 2300748"/>
                    <a:gd name="connsiteY71" fmla="*/ 1976284 h 2064774"/>
                    <a:gd name="connsiteX72" fmla="*/ 1327355 w 2300748"/>
                    <a:gd name="connsiteY72" fmla="*/ 1991032 h 2064774"/>
                    <a:gd name="connsiteX73" fmla="*/ 1179871 w 2300748"/>
                    <a:gd name="connsiteY73" fmla="*/ 1976284 h 2064774"/>
                    <a:gd name="connsiteX74" fmla="*/ 988142 w 2300748"/>
                    <a:gd name="connsiteY74" fmla="*/ 1651820 h 2064774"/>
                    <a:gd name="connsiteX75" fmla="*/ 1017639 w 2300748"/>
                    <a:gd name="connsiteY75" fmla="*/ 1460090 h 2064774"/>
                    <a:gd name="connsiteX76" fmla="*/ 1032387 w 2300748"/>
                    <a:gd name="connsiteY76" fmla="*/ 1179871 h 2064774"/>
                    <a:gd name="connsiteX77" fmla="*/ 1017639 w 2300748"/>
                    <a:gd name="connsiteY77" fmla="*/ 1032387 h 2064774"/>
                    <a:gd name="connsiteX78" fmla="*/ 1091381 w 2300748"/>
                    <a:gd name="connsiteY78" fmla="*/ 884903 h 2064774"/>
                    <a:gd name="connsiteX79" fmla="*/ 1297858 w 2300748"/>
                    <a:gd name="connsiteY79" fmla="*/ 796413 h 2064774"/>
                    <a:gd name="connsiteX80" fmla="*/ 1327355 w 2300748"/>
                    <a:gd name="connsiteY80" fmla="*/ 619432 h 2064774"/>
                    <a:gd name="connsiteX81" fmla="*/ 1386348 w 2300748"/>
                    <a:gd name="connsiteY81" fmla="*/ 442452 h 2064774"/>
                    <a:gd name="connsiteX82" fmla="*/ 1519084 w 2300748"/>
                    <a:gd name="connsiteY82" fmla="*/ 221226 h 2064774"/>
                    <a:gd name="connsiteX83" fmla="*/ 1519084 w 2300748"/>
                    <a:gd name="connsiteY83" fmla="*/ 221226 h 2064774"/>
                    <a:gd name="connsiteX84" fmla="*/ 1799303 w 2300748"/>
                    <a:gd name="connsiteY84" fmla="*/ 103239 h 2064774"/>
                    <a:gd name="connsiteX85" fmla="*/ 1991032 w 2300748"/>
                    <a:gd name="connsiteY85" fmla="*/ 132736 h 2064774"/>
                    <a:gd name="connsiteX86" fmla="*/ 2168013 w 2300748"/>
                    <a:gd name="connsiteY86" fmla="*/ 162232 h 2064774"/>
                    <a:gd name="connsiteX87" fmla="*/ 2300748 w 2300748"/>
                    <a:gd name="connsiteY87" fmla="*/ 221226 h 2064774"/>
                    <a:gd name="connsiteX88" fmla="*/ 2300748 w 2300748"/>
                    <a:gd name="connsiteY88" fmla="*/ 88490 h 2064774"/>
                    <a:gd name="connsiteX89" fmla="*/ 2109019 w 2300748"/>
                    <a:gd name="connsiteY89" fmla="*/ 29497 h 2064774"/>
                    <a:gd name="connsiteX90" fmla="*/ 1887794 w 2300748"/>
                    <a:gd name="connsiteY90" fmla="*/ 0 h 2064774"/>
                    <a:gd name="connsiteX91" fmla="*/ 1740310 w 2300748"/>
                    <a:gd name="connsiteY91" fmla="*/ 0 h 2064774"/>
                    <a:gd name="connsiteX92" fmla="*/ 1578077 w 2300748"/>
                    <a:gd name="connsiteY92" fmla="*/ 44245 h 2064774"/>
                    <a:gd name="connsiteX93" fmla="*/ 1401097 w 2300748"/>
                    <a:gd name="connsiteY93" fmla="*/ 162232 h 2064774"/>
                    <a:gd name="connsiteX94" fmla="*/ 1327355 w 2300748"/>
                    <a:gd name="connsiteY94" fmla="*/ 294968 h 2064774"/>
                    <a:gd name="connsiteX95" fmla="*/ 1238864 w 2300748"/>
                    <a:gd name="connsiteY95" fmla="*/ 530942 h 2064774"/>
                    <a:gd name="connsiteX96" fmla="*/ 1209368 w 2300748"/>
                    <a:gd name="connsiteY96" fmla="*/ 722671 h 2064774"/>
                    <a:gd name="connsiteX97" fmla="*/ 1091381 w 2300748"/>
                    <a:gd name="connsiteY97" fmla="*/ 825910 h 2064774"/>
                    <a:gd name="connsiteX98" fmla="*/ 943897 w 2300748"/>
                    <a:gd name="connsiteY98" fmla="*/ 973394 h 2064774"/>
                    <a:gd name="connsiteX99" fmla="*/ 943897 w 2300748"/>
                    <a:gd name="connsiteY99" fmla="*/ 1150374 h 2064774"/>
                    <a:gd name="connsiteX100" fmla="*/ 943897 w 2300748"/>
                    <a:gd name="connsiteY100" fmla="*/ 1312607 h 2064774"/>
                    <a:gd name="connsiteX101" fmla="*/ 884903 w 2300748"/>
                    <a:gd name="connsiteY101" fmla="*/ 1710813 h 2064774"/>
                    <a:gd name="connsiteX102" fmla="*/ 988142 w 2300748"/>
                    <a:gd name="connsiteY102" fmla="*/ 1828800 h 2064774"/>
                    <a:gd name="connsiteX103" fmla="*/ 988142 w 2300748"/>
                    <a:gd name="connsiteY103" fmla="*/ 1828800 h 2064774"/>
                    <a:gd name="connsiteX104" fmla="*/ 1238864 w 2300748"/>
                    <a:gd name="connsiteY104" fmla="*/ 1858297 h 2064774"/>
                    <a:gd name="connsiteX105" fmla="*/ 1238864 w 2300748"/>
                    <a:gd name="connsiteY105" fmla="*/ 1858297 h 2064774"/>
                    <a:gd name="connsiteX106" fmla="*/ 1002890 w 2300748"/>
                    <a:gd name="connsiteY106" fmla="*/ 1932039 h 2064774"/>
                    <a:gd name="connsiteX107" fmla="*/ 811161 w 2300748"/>
                    <a:gd name="connsiteY107" fmla="*/ 1769807 h 2064774"/>
                    <a:gd name="connsiteX108" fmla="*/ 707923 w 2300748"/>
                    <a:gd name="connsiteY108" fmla="*/ 1533832 h 2064774"/>
                    <a:gd name="connsiteX109" fmla="*/ 678426 w 2300748"/>
                    <a:gd name="connsiteY109" fmla="*/ 1371600 h 2064774"/>
                    <a:gd name="connsiteX110" fmla="*/ 693174 w 2300748"/>
                    <a:gd name="connsiteY110" fmla="*/ 1165123 h 2064774"/>
                    <a:gd name="connsiteX111" fmla="*/ 781664 w 2300748"/>
                    <a:gd name="connsiteY111" fmla="*/ 943897 h 2064774"/>
                    <a:gd name="connsiteX112" fmla="*/ 973394 w 2300748"/>
                    <a:gd name="connsiteY112" fmla="*/ 825910 h 2064774"/>
                    <a:gd name="connsiteX113" fmla="*/ 1179871 w 2300748"/>
                    <a:gd name="connsiteY113" fmla="*/ 766916 h 2064774"/>
                    <a:gd name="connsiteX114" fmla="*/ 1253613 w 2300748"/>
                    <a:gd name="connsiteY114" fmla="*/ 560439 h 2064774"/>
                    <a:gd name="connsiteX115" fmla="*/ 1209368 w 2300748"/>
                    <a:gd name="connsiteY115" fmla="*/ 265471 h 2064774"/>
                    <a:gd name="connsiteX116" fmla="*/ 1135626 w 2300748"/>
                    <a:gd name="connsiteY116" fmla="*/ 147484 h 2064774"/>
                    <a:gd name="connsiteX117" fmla="*/ 1032387 w 2300748"/>
                    <a:gd name="connsiteY117" fmla="*/ 73742 h 2064774"/>
                    <a:gd name="connsiteX118" fmla="*/ 884903 w 2300748"/>
                    <a:gd name="connsiteY118" fmla="*/ 29497 h 2064774"/>
                    <a:gd name="connsiteX119" fmla="*/ 648929 w 2300748"/>
                    <a:gd name="connsiteY119" fmla="*/ 14749 h 2064774"/>
                    <a:gd name="connsiteX120" fmla="*/ 353961 w 2300748"/>
                    <a:gd name="connsiteY120" fmla="*/ 44245 h 2064774"/>
                    <a:gd name="connsiteX121" fmla="*/ 73742 w 2300748"/>
                    <a:gd name="connsiteY121" fmla="*/ 147484 h 2064774"/>
                    <a:gd name="connsiteX122" fmla="*/ 0 w 2300748"/>
                    <a:gd name="connsiteY122" fmla="*/ 191729 h 2064774"/>
                    <a:gd name="connsiteX123" fmla="*/ 44245 w 2300748"/>
                    <a:gd name="connsiteY123" fmla="*/ 339213 h 2064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</a:cxnLst>
                  <a:rect l="l" t="t" r="r" b="b"/>
                  <a:pathLst>
                    <a:path w="2300748" h="2064774">
                      <a:moveTo>
                        <a:pt x="44245" y="339213"/>
                      </a:moveTo>
                      <a:lnTo>
                        <a:pt x="398206" y="191729"/>
                      </a:lnTo>
                      <a:lnTo>
                        <a:pt x="663677" y="147484"/>
                      </a:lnTo>
                      <a:lnTo>
                        <a:pt x="884903" y="147484"/>
                      </a:lnTo>
                      <a:lnTo>
                        <a:pt x="988142" y="206478"/>
                      </a:lnTo>
                      <a:lnTo>
                        <a:pt x="1076632" y="324465"/>
                      </a:lnTo>
                      <a:lnTo>
                        <a:pt x="1091381" y="486697"/>
                      </a:lnTo>
                      <a:lnTo>
                        <a:pt x="1120877" y="619432"/>
                      </a:lnTo>
                      <a:lnTo>
                        <a:pt x="1076632" y="722671"/>
                      </a:lnTo>
                      <a:lnTo>
                        <a:pt x="929148" y="752168"/>
                      </a:lnTo>
                      <a:lnTo>
                        <a:pt x="737419" y="855407"/>
                      </a:lnTo>
                      <a:lnTo>
                        <a:pt x="589935" y="1061884"/>
                      </a:lnTo>
                      <a:lnTo>
                        <a:pt x="589935" y="1224116"/>
                      </a:lnTo>
                      <a:lnTo>
                        <a:pt x="545690" y="1430594"/>
                      </a:lnTo>
                      <a:lnTo>
                        <a:pt x="604684" y="1681316"/>
                      </a:lnTo>
                      <a:lnTo>
                        <a:pt x="707923" y="1784555"/>
                      </a:lnTo>
                      <a:lnTo>
                        <a:pt x="929148" y="2020529"/>
                      </a:lnTo>
                      <a:lnTo>
                        <a:pt x="1150374" y="2064774"/>
                      </a:lnTo>
                      <a:lnTo>
                        <a:pt x="1268361" y="2064774"/>
                      </a:lnTo>
                      <a:lnTo>
                        <a:pt x="1342103" y="1991032"/>
                      </a:lnTo>
                      <a:lnTo>
                        <a:pt x="1342103" y="1991032"/>
                      </a:lnTo>
                      <a:lnTo>
                        <a:pt x="1342103" y="1784555"/>
                      </a:lnTo>
                      <a:lnTo>
                        <a:pt x="1194619" y="1710813"/>
                      </a:lnTo>
                      <a:lnTo>
                        <a:pt x="1061884" y="1710813"/>
                      </a:lnTo>
                      <a:lnTo>
                        <a:pt x="958645" y="1666568"/>
                      </a:lnTo>
                      <a:lnTo>
                        <a:pt x="884903" y="1578078"/>
                      </a:lnTo>
                      <a:lnTo>
                        <a:pt x="884903" y="1489587"/>
                      </a:lnTo>
                      <a:lnTo>
                        <a:pt x="899652" y="1356852"/>
                      </a:lnTo>
                      <a:lnTo>
                        <a:pt x="914400" y="1194620"/>
                      </a:lnTo>
                      <a:lnTo>
                        <a:pt x="1017639" y="1076632"/>
                      </a:lnTo>
                      <a:lnTo>
                        <a:pt x="1179871" y="1017639"/>
                      </a:lnTo>
                      <a:lnTo>
                        <a:pt x="1356852" y="973394"/>
                      </a:lnTo>
                      <a:lnTo>
                        <a:pt x="1430594" y="1179871"/>
                      </a:lnTo>
                      <a:lnTo>
                        <a:pt x="1356852" y="1312607"/>
                      </a:lnTo>
                      <a:lnTo>
                        <a:pt x="1194619" y="1312607"/>
                      </a:lnTo>
                      <a:lnTo>
                        <a:pt x="1194619" y="1312607"/>
                      </a:lnTo>
                      <a:lnTo>
                        <a:pt x="1194619" y="1460090"/>
                      </a:lnTo>
                      <a:lnTo>
                        <a:pt x="1356852" y="1563329"/>
                      </a:lnTo>
                      <a:lnTo>
                        <a:pt x="1386348" y="1696065"/>
                      </a:lnTo>
                      <a:lnTo>
                        <a:pt x="1504335" y="1814052"/>
                      </a:lnTo>
                      <a:lnTo>
                        <a:pt x="1563329" y="1932039"/>
                      </a:lnTo>
                      <a:lnTo>
                        <a:pt x="1769806" y="1828800"/>
                      </a:lnTo>
                      <a:lnTo>
                        <a:pt x="1814052" y="1696065"/>
                      </a:lnTo>
                      <a:lnTo>
                        <a:pt x="1887794" y="1430594"/>
                      </a:lnTo>
                      <a:lnTo>
                        <a:pt x="1873045" y="1297858"/>
                      </a:lnTo>
                      <a:lnTo>
                        <a:pt x="1843548" y="1179871"/>
                      </a:lnTo>
                      <a:lnTo>
                        <a:pt x="1740310" y="1091381"/>
                      </a:lnTo>
                      <a:lnTo>
                        <a:pt x="1519084" y="1165123"/>
                      </a:lnTo>
                      <a:lnTo>
                        <a:pt x="1430594" y="1415845"/>
                      </a:lnTo>
                      <a:lnTo>
                        <a:pt x="1312606" y="1592826"/>
                      </a:lnTo>
                      <a:lnTo>
                        <a:pt x="1165123" y="1769807"/>
                      </a:lnTo>
                      <a:lnTo>
                        <a:pt x="943897" y="1784555"/>
                      </a:lnTo>
                      <a:lnTo>
                        <a:pt x="796413" y="1725561"/>
                      </a:lnTo>
                      <a:lnTo>
                        <a:pt x="693174" y="1533832"/>
                      </a:lnTo>
                      <a:lnTo>
                        <a:pt x="693174" y="1445342"/>
                      </a:lnTo>
                      <a:lnTo>
                        <a:pt x="737419" y="1268361"/>
                      </a:lnTo>
                      <a:lnTo>
                        <a:pt x="766916" y="1150374"/>
                      </a:lnTo>
                      <a:lnTo>
                        <a:pt x="1002890" y="1150374"/>
                      </a:lnTo>
                      <a:lnTo>
                        <a:pt x="1120877" y="1179871"/>
                      </a:lnTo>
                      <a:lnTo>
                        <a:pt x="1430594" y="1460090"/>
                      </a:lnTo>
                      <a:lnTo>
                        <a:pt x="1563329" y="1548581"/>
                      </a:lnTo>
                      <a:lnTo>
                        <a:pt x="1696064" y="1548581"/>
                      </a:lnTo>
                      <a:lnTo>
                        <a:pt x="1740310" y="1386349"/>
                      </a:lnTo>
                      <a:lnTo>
                        <a:pt x="1843548" y="1179871"/>
                      </a:lnTo>
                      <a:lnTo>
                        <a:pt x="1843548" y="1179871"/>
                      </a:lnTo>
                      <a:lnTo>
                        <a:pt x="1769806" y="973394"/>
                      </a:lnTo>
                      <a:lnTo>
                        <a:pt x="1592826" y="884903"/>
                      </a:lnTo>
                      <a:lnTo>
                        <a:pt x="1445342" y="855407"/>
                      </a:lnTo>
                      <a:lnTo>
                        <a:pt x="1356852" y="1032387"/>
                      </a:lnTo>
                      <a:lnTo>
                        <a:pt x="1401097" y="1297858"/>
                      </a:lnTo>
                      <a:lnTo>
                        <a:pt x="1563329" y="1651820"/>
                      </a:lnTo>
                      <a:lnTo>
                        <a:pt x="1548581" y="1976284"/>
                      </a:lnTo>
                      <a:lnTo>
                        <a:pt x="1327355" y="1991032"/>
                      </a:lnTo>
                      <a:lnTo>
                        <a:pt x="1179871" y="1976284"/>
                      </a:lnTo>
                      <a:lnTo>
                        <a:pt x="988142" y="1651820"/>
                      </a:lnTo>
                      <a:lnTo>
                        <a:pt x="1017639" y="1460090"/>
                      </a:lnTo>
                      <a:lnTo>
                        <a:pt x="1032387" y="1179871"/>
                      </a:lnTo>
                      <a:lnTo>
                        <a:pt x="1017639" y="1032387"/>
                      </a:lnTo>
                      <a:lnTo>
                        <a:pt x="1091381" y="884903"/>
                      </a:lnTo>
                      <a:lnTo>
                        <a:pt x="1297858" y="796413"/>
                      </a:lnTo>
                      <a:lnTo>
                        <a:pt x="1327355" y="619432"/>
                      </a:lnTo>
                      <a:lnTo>
                        <a:pt x="1386348" y="442452"/>
                      </a:lnTo>
                      <a:lnTo>
                        <a:pt x="1519084" y="221226"/>
                      </a:lnTo>
                      <a:lnTo>
                        <a:pt x="1519084" y="221226"/>
                      </a:lnTo>
                      <a:lnTo>
                        <a:pt x="1799303" y="103239"/>
                      </a:lnTo>
                      <a:lnTo>
                        <a:pt x="1991032" y="132736"/>
                      </a:lnTo>
                      <a:lnTo>
                        <a:pt x="2168013" y="162232"/>
                      </a:lnTo>
                      <a:lnTo>
                        <a:pt x="2300748" y="221226"/>
                      </a:lnTo>
                      <a:lnTo>
                        <a:pt x="2300748" y="88490"/>
                      </a:lnTo>
                      <a:lnTo>
                        <a:pt x="2109019" y="29497"/>
                      </a:lnTo>
                      <a:lnTo>
                        <a:pt x="1887794" y="0"/>
                      </a:lnTo>
                      <a:lnTo>
                        <a:pt x="1740310" y="0"/>
                      </a:lnTo>
                      <a:lnTo>
                        <a:pt x="1578077" y="44245"/>
                      </a:lnTo>
                      <a:lnTo>
                        <a:pt x="1401097" y="162232"/>
                      </a:lnTo>
                      <a:lnTo>
                        <a:pt x="1327355" y="294968"/>
                      </a:lnTo>
                      <a:lnTo>
                        <a:pt x="1238864" y="530942"/>
                      </a:lnTo>
                      <a:lnTo>
                        <a:pt x="1209368" y="722671"/>
                      </a:lnTo>
                      <a:lnTo>
                        <a:pt x="1091381" y="825910"/>
                      </a:lnTo>
                      <a:lnTo>
                        <a:pt x="943897" y="973394"/>
                      </a:lnTo>
                      <a:lnTo>
                        <a:pt x="943897" y="1150374"/>
                      </a:lnTo>
                      <a:lnTo>
                        <a:pt x="943897" y="1312607"/>
                      </a:lnTo>
                      <a:lnTo>
                        <a:pt x="884903" y="1710813"/>
                      </a:lnTo>
                      <a:lnTo>
                        <a:pt x="988142" y="1828800"/>
                      </a:lnTo>
                      <a:lnTo>
                        <a:pt x="988142" y="1828800"/>
                      </a:lnTo>
                      <a:lnTo>
                        <a:pt x="1238864" y="1858297"/>
                      </a:lnTo>
                      <a:lnTo>
                        <a:pt x="1238864" y="1858297"/>
                      </a:lnTo>
                      <a:lnTo>
                        <a:pt x="1002890" y="1932039"/>
                      </a:lnTo>
                      <a:lnTo>
                        <a:pt x="811161" y="1769807"/>
                      </a:lnTo>
                      <a:lnTo>
                        <a:pt x="707923" y="1533832"/>
                      </a:lnTo>
                      <a:lnTo>
                        <a:pt x="678426" y="1371600"/>
                      </a:lnTo>
                      <a:lnTo>
                        <a:pt x="693174" y="1165123"/>
                      </a:lnTo>
                      <a:lnTo>
                        <a:pt x="781664" y="943897"/>
                      </a:lnTo>
                      <a:lnTo>
                        <a:pt x="973394" y="825910"/>
                      </a:lnTo>
                      <a:lnTo>
                        <a:pt x="1179871" y="766916"/>
                      </a:lnTo>
                      <a:lnTo>
                        <a:pt x="1253613" y="560439"/>
                      </a:lnTo>
                      <a:lnTo>
                        <a:pt x="1209368" y="265471"/>
                      </a:lnTo>
                      <a:lnTo>
                        <a:pt x="1135626" y="147484"/>
                      </a:lnTo>
                      <a:lnTo>
                        <a:pt x="1032387" y="73742"/>
                      </a:lnTo>
                      <a:lnTo>
                        <a:pt x="884903" y="29497"/>
                      </a:lnTo>
                      <a:lnTo>
                        <a:pt x="648929" y="14749"/>
                      </a:lnTo>
                      <a:lnTo>
                        <a:pt x="353961" y="44245"/>
                      </a:lnTo>
                      <a:lnTo>
                        <a:pt x="73742" y="147484"/>
                      </a:lnTo>
                      <a:lnTo>
                        <a:pt x="0" y="191729"/>
                      </a:lnTo>
                      <a:lnTo>
                        <a:pt x="44245" y="339213"/>
                      </a:lnTo>
                      <a:close/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Freeform 9"/>
                <p:cNvSpPr/>
                <p:nvPr/>
              </p:nvSpPr>
              <p:spPr>
                <a:xfrm>
                  <a:off x="4498258" y="1283110"/>
                  <a:ext cx="943897" cy="1297858"/>
                </a:xfrm>
                <a:custGeom>
                  <a:avLst/>
                  <a:gdLst>
                    <a:gd name="connsiteX0" fmla="*/ 0 w 943897"/>
                    <a:gd name="connsiteY0" fmla="*/ 176980 h 1297858"/>
                    <a:gd name="connsiteX1" fmla="*/ 117987 w 943897"/>
                    <a:gd name="connsiteY1" fmla="*/ 147484 h 1297858"/>
                    <a:gd name="connsiteX2" fmla="*/ 117987 w 943897"/>
                    <a:gd name="connsiteY2" fmla="*/ 147484 h 1297858"/>
                    <a:gd name="connsiteX3" fmla="*/ 309716 w 943897"/>
                    <a:gd name="connsiteY3" fmla="*/ 117987 h 1297858"/>
                    <a:gd name="connsiteX4" fmla="*/ 383458 w 943897"/>
                    <a:gd name="connsiteY4" fmla="*/ 14748 h 1297858"/>
                    <a:gd name="connsiteX5" fmla="*/ 604684 w 943897"/>
                    <a:gd name="connsiteY5" fmla="*/ 0 h 1297858"/>
                    <a:gd name="connsiteX6" fmla="*/ 604684 w 943897"/>
                    <a:gd name="connsiteY6" fmla="*/ 0 h 1297858"/>
                    <a:gd name="connsiteX7" fmla="*/ 840658 w 943897"/>
                    <a:gd name="connsiteY7" fmla="*/ 176980 h 1297858"/>
                    <a:gd name="connsiteX8" fmla="*/ 929148 w 943897"/>
                    <a:gd name="connsiteY8" fmla="*/ 427703 h 1297858"/>
                    <a:gd name="connsiteX9" fmla="*/ 943897 w 943897"/>
                    <a:gd name="connsiteY9" fmla="*/ 722671 h 1297858"/>
                    <a:gd name="connsiteX10" fmla="*/ 899652 w 943897"/>
                    <a:gd name="connsiteY10" fmla="*/ 884903 h 1297858"/>
                    <a:gd name="connsiteX11" fmla="*/ 811161 w 943897"/>
                    <a:gd name="connsiteY11" fmla="*/ 1032387 h 1297858"/>
                    <a:gd name="connsiteX12" fmla="*/ 663677 w 943897"/>
                    <a:gd name="connsiteY12" fmla="*/ 1120877 h 1297858"/>
                    <a:gd name="connsiteX13" fmla="*/ 545690 w 943897"/>
                    <a:gd name="connsiteY13" fmla="*/ 1224116 h 1297858"/>
                    <a:gd name="connsiteX14" fmla="*/ 353961 w 943897"/>
                    <a:gd name="connsiteY14" fmla="*/ 1297858 h 1297858"/>
                    <a:gd name="connsiteX15" fmla="*/ 250723 w 943897"/>
                    <a:gd name="connsiteY15" fmla="*/ 1253613 h 1297858"/>
                    <a:gd name="connsiteX16" fmla="*/ 206477 w 943897"/>
                    <a:gd name="connsiteY16" fmla="*/ 1150374 h 1297858"/>
                    <a:gd name="connsiteX17" fmla="*/ 206477 w 943897"/>
                    <a:gd name="connsiteY17" fmla="*/ 1047135 h 1297858"/>
                    <a:gd name="connsiteX18" fmla="*/ 88490 w 943897"/>
                    <a:gd name="connsiteY18" fmla="*/ 899651 h 1297858"/>
                    <a:gd name="connsiteX19" fmla="*/ 191729 w 943897"/>
                    <a:gd name="connsiteY19" fmla="*/ 752167 h 1297858"/>
                    <a:gd name="connsiteX20" fmla="*/ 294968 w 943897"/>
                    <a:gd name="connsiteY20" fmla="*/ 589935 h 1297858"/>
                    <a:gd name="connsiteX21" fmla="*/ 353961 w 943897"/>
                    <a:gd name="connsiteY21" fmla="*/ 442451 h 1297858"/>
                    <a:gd name="connsiteX22" fmla="*/ 398207 w 943897"/>
                    <a:gd name="connsiteY22" fmla="*/ 309716 h 1297858"/>
                    <a:gd name="connsiteX23" fmla="*/ 589936 w 943897"/>
                    <a:gd name="connsiteY23" fmla="*/ 206477 h 1297858"/>
                    <a:gd name="connsiteX24" fmla="*/ 722671 w 943897"/>
                    <a:gd name="connsiteY24" fmla="*/ 235974 h 1297858"/>
                    <a:gd name="connsiteX25" fmla="*/ 693174 w 943897"/>
                    <a:gd name="connsiteY25" fmla="*/ 398206 h 1297858"/>
                    <a:gd name="connsiteX26" fmla="*/ 634181 w 943897"/>
                    <a:gd name="connsiteY26" fmla="*/ 575187 h 1297858"/>
                    <a:gd name="connsiteX27" fmla="*/ 575187 w 943897"/>
                    <a:gd name="connsiteY27" fmla="*/ 663677 h 1297858"/>
                    <a:gd name="connsiteX28" fmla="*/ 471948 w 943897"/>
                    <a:gd name="connsiteY28" fmla="*/ 604684 h 1297858"/>
                    <a:gd name="connsiteX29" fmla="*/ 427703 w 943897"/>
                    <a:gd name="connsiteY29" fmla="*/ 545690 h 1297858"/>
                    <a:gd name="connsiteX30" fmla="*/ 324465 w 943897"/>
                    <a:gd name="connsiteY30" fmla="*/ 516193 h 1297858"/>
                    <a:gd name="connsiteX31" fmla="*/ 221226 w 943897"/>
                    <a:gd name="connsiteY31" fmla="*/ 412955 h 1297858"/>
                    <a:gd name="connsiteX32" fmla="*/ 132736 w 943897"/>
                    <a:gd name="connsiteY32" fmla="*/ 324464 h 1297858"/>
                    <a:gd name="connsiteX33" fmla="*/ 73742 w 943897"/>
                    <a:gd name="connsiteY33" fmla="*/ 265471 h 1297858"/>
                    <a:gd name="connsiteX34" fmla="*/ 14748 w 943897"/>
                    <a:gd name="connsiteY34" fmla="*/ 265471 h 12978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943897" h="1297858">
                      <a:moveTo>
                        <a:pt x="0" y="176980"/>
                      </a:moveTo>
                      <a:lnTo>
                        <a:pt x="117987" y="147484"/>
                      </a:lnTo>
                      <a:lnTo>
                        <a:pt x="117987" y="147484"/>
                      </a:lnTo>
                      <a:lnTo>
                        <a:pt x="309716" y="117987"/>
                      </a:lnTo>
                      <a:lnTo>
                        <a:pt x="383458" y="14748"/>
                      </a:lnTo>
                      <a:lnTo>
                        <a:pt x="604684" y="0"/>
                      </a:lnTo>
                      <a:lnTo>
                        <a:pt x="604684" y="0"/>
                      </a:lnTo>
                      <a:lnTo>
                        <a:pt x="840658" y="176980"/>
                      </a:lnTo>
                      <a:lnTo>
                        <a:pt x="929148" y="427703"/>
                      </a:lnTo>
                      <a:lnTo>
                        <a:pt x="943897" y="722671"/>
                      </a:lnTo>
                      <a:lnTo>
                        <a:pt x="899652" y="884903"/>
                      </a:lnTo>
                      <a:lnTo>
                        <a:pt x="811161" y="1032387"/>
                      </a:lnTo>
                      <a:lnTo>
                        <a:pt x="663677" y="1120877"/>
                      </a:lnTo>
                      <a:lnTo>
                        <a:pt x="545690" y="1224116"/>
                      </a:lnTo>
                      <a:lnTo>
                        <a:pt x="353961" y="1297858"/>
                      </a:lnTo>
                      <a:lnTo>
                        <a:pt x="250723" y="1253613"/>
                      </a:lnTo>
                      <a:lnTo>
                        <a:pt x="206477" y="1150374"/>
                      </a:lnTo>
                      <a:lnTo>
                        <a:pt x="206477" y="1047135"/>
                      </a:lnTo>
                      <a:lnTo>
                        <a:pt x="88490" y="899651"/>
                      </a:lnTo>
                      <a:lnTo>
                        <a:pt x="191729" y="752167"/>
                      </a:lnTo>
                      <a:lnTo>
                        <a:pt x="294968" y="589935"/>
                      </a:lnTo>
                      <a:lnTo>
                        <a:pt x="353961" y="442451"/>
                      </a:lnTo>
                      <a:lnTo>
                        <a:pt x="398207" y="309716"/>
                      </a:lnTo>
                      <a:lnTo>
                        <a:pt x="589936" y="206477"/>
                      </a:lnTo>
                      <a:lnTo>
                        <a:pt x="722671" y="235974"/>
                      </a:lnTo>
                      <a:lnTo>
                        <a:pt x="693174" y="398206"/>
                      </a:lnTo>
                      <a:lnTo>
                        <a:pt x="634181" y="575187"/>
                      </a:lnTo>
                      <a:lnTo>
                        <a:pt x="575187" y="663677"/>
                      </a:lnTo>
                      <a:lnTo>
                        <a:pt x="471948" y="604684"/>
                      </a:lnTo>
                      <a:lnTo>
                        <a:pt x="427703" y="545690"/>
                      </a:lnTo>
                      <a:lnTo>
                        <a:pt x="324465" y="516193"/>
                      </a:lnTo>
                      <a:lnTo>
                        <a:pt x="221226" y="412955"/>
                      </a:lnTo>
                      <a:lnTo>
                        <a:pt x="132736" y="324464"/>
                      </a:lnTo>
                      <a:lnTo>
                        <a:pt x="73742" y="265471"/>
                      </a:lnTo>
                      <a:lnTo>
                        <a:pt x="14748" y="265471"/>
                      </a:lnTo>
                    </a:path>
                  </a:pathLst>
                </a:cu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>
                  <a:off x="4203290" y="1710813"/>
                  <a:ext cx="191729" cy="427703"/>
                </a:xfrm>
                <a:custGeom>
                  <a:avLst/>
                  <a:gdLst>
                    <a:gd name="connsiteX0" fmla="*/ 117987 w 191729"/>
                    <a:gd name="connsiteY0" fmla="*/ 427703 h 427703"/>
                    <a:gd name="connsiteX1" fmla="*/ 44245 w 191729"/>
                    <a:gd name="connsiteY1" fmla="*/ 383458 h 427703"/>
                    <a:gd name="connsiteX2" fmla="*/ 0 w 191729"/>
                    <a:gd name="connsiteY2" fmla="*/ 294968 h 427703"/>
                    <a:gd name="connsiteX3" fmla="*/ 29497 w 191729"/>
                    <a:gd name="connsiteY3" fmla="*/ 162232 h 427703"/>
                    <a:gd name="connsiteX4" fmla="*/ 88491 w 191729"/>
                    <a:gd name="connsiteY4" fmla="*/ 88490 h 427703"/>
                    <a:gd name="connsiteX5" fmla="*/ 88491 w 191729"/>
                    <a:gd name="connsiteY5" fmla="*/ 88490 h 427703"/>
                    <a:gd name="connsiteX6" fmla="*/ 191729 w 191729"/>
                    <a:gd name="connsiteY6" fmla="*/ 0 h 427703"/>
                    <a:gd name="connsiteX7" fmla="*/ 191729 w 191729"/>
                    <a:gd name="connsiteY7" fmla="*/ 0 h 4277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1729" h="427703">
                      <a:moveTo>
                        <a:pt x="117987" y="427703"/>
                      </a:moveTo>
                      <a:lnTo>
                        <a:pt x="44245" y="383458"/>
                      </a:lnTo>
                      <a:lnTo>
                        <a:pt x="0" y="294968"/>
                      </a:lnTo>
                      <a:lnTo>
                        <a:pt x="29497" y="162232"/>
                      </a:lnTo>
                      <a:lnTo>
                        <a:pt x="88491" y="88490"/>
                      </a:lnTo>
                      <a:lnTo>
                        <a:pt x="88491" y="88490"/>
                      </a:lnTo>
                      <a:lnTo>
                        <a:pt x="191729" y="0"/>
                      </a:lnTo>
                      <a:lnTo>
                        <a:pt x="191729" y="0"/>
                      </a:lnTo>
                    </a:path>
                  </a:pathLst>
                </a:cu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>
                  <a:off x="4557252" y="1150374"/>
                  <a:ext cx="575187" cy="1268361"/>
                </a:xfrm>
                <a:custGeom>
                  <a:avLst/>
                  <a:gdLst>
                    <a:gd name="connsiteX0" fmla="*/ 44245 w 575187"/>
                    <a:gd name="connsiteY0" fmla="*/ 604684 h 1268361"/>
                    <a:gd name="connsiteX1" fmla="*/ 0 w 575187"/>
                    <a:gd name="connsiteY1" fmla="*/ 722671 h 1268361"/>
                    <a:gd name="connsiteX2" fmla="*/ 0 w 575187"/>
                    <a:gd name="connsiteY2" fmla="*/ 722671 h 1268361"/>
                    <a:gd name="connsiteX3" fmla="*/ 103238 w 575187"/>
                    <a:gd name="connsiteY3" fmla="*/ 943897 h 1268361"/>
                    <a:gd name="connsiteX4" fmla="*/ 191729 w 575187"/>
                    <a:gd name="connsiteY4" fmla="*/ 1002891 h 1268361"/>
                    <a:gd name="connsiteX5" fmla="*/ 280219 w 575187"/>
                    <a:gd name="connsiteY5" fmla="*/ 1120878 h 1268361"/>
                    <a:gd name="connsiteX6" fmla="*/ 383458 w 575187"/>
                    <a:gd name="connsiteY6" fmla="*/ 1268361 h 1268361"/>
                    <a:gd name="connsiteX7" fmla="*/ 383458 w 575187"/>
                    <a:gd name="connsiteY7" fmla="*/ 1268361 h 1268361"/>
                    <a:gd name="connsiteX8" fmla="*/ 575187 w 575187"/>
                    <a:gd name="connsiteY8" fmla="*/ 1179871 h 1268361"/>
                    <a:gd name="connsiteX9" fmla="*/ 545690 w 575187"/>
                    <a:gd name="connsiteY9" fmla="*/ 1047136 h 1268361"/>
                    <a:gd name="connsiteX10" fmla="*/ 486696 w 575187"/>
                    <a:gd name="connsiteY10" fmla="*/ 899652 h 1268361"/>
                    <a:gd name="connsiteX11" fmla="*/ 471948 w 575187"/>
                    <a:gd name="connsiteY11" fmla="*/ 796413 h 1268361"/>
                    <a:gd name="connsiteX12" fmla="*/ 398206 w 575187"/>
                    <a:gd name="connsiteY12" fmla="*/ 707923 h 1268361"/>
                    <a:gd name="connsiteX13" fmla="*/ 383458 w 575187"/>
                    <a:gd name="connsiteY13" fmla="*/ 589936 h 1268361"/>
                    <a:gd name="connsiteX14" fmla="*/ 294967 w 575187"/>
                    <a:gd name="connsiteY14" fmla="*/ 516194 h 1268361"/>
                    <a:gd name="connsiteX15" fmla="*/ 265471 w 575187"/>
                    <a:gd name="connsiteY15" fmla="*/ 442452 h 1268361"/>
                    <a:gd name="connsiteX16" fmla="*/ 280219 w 575187"/>
                    <a:gd name="connsiteY16" fmla="*/ 309716 h 1268361"/>
                    <a:gd name="connsiteX17" fmla="*/ 368709 w 575187"/>
                    <a:gd name="connsiteY17" fmla="*/ 191729 h 1268361"/>
                    <a:gd name="connsiteX18" fmla="*/ 398206 w 575187"/>
                    <a:gd name="connsiteY18" fmla="*/ 103239 h 1268361"/>
                    <a:gd name="connsiteX19" fmla="*/ 383458 w 575187"/>
                    <a:gd name="connsiteY19" fmla="*/ 29497 h 1268361"/>
                    <a:gd name="connsiteX20" fmla="*/ 383458 w 575187"/>
                    <a:gd name="connsiteY20" fmla="*/ 29497 h 1268361"/>
                    <a:gd name="connsiteX21" fmla="*/ 250722 w 575187"/>
                    <a:gd name="connsiteY21" fmla="*/ 0 h 1268361"/>
                    <a:gd name="connsiteX22" fmla="*/ 250722 w 575187"/>
                    <a:gd name="connsiteY22" fmla="*/ 0 h 1268361"/>
                    <a:gd name="connsiteX23" fmla="*/ 294967 w 575187"/>
                    <a:gd name="connsiteY23" fmla="*/ 162232 h 1268361"/>
                    <a:gd name="connsiteX24" fmla="*/ 339213 w 575187"/>
                    <a:gd name="connsiteY24" fmla="*/ 294968 h 1268361"/>
                    <a:gd name="connsiteX25" fmla="*/ 339213 w 575187"/>
                    <a:gd name="connsiteY25" fmla="*/ 516194 h 1268361"/>
                    <a:gd name="connsiteX26" fmla="*/ 368709 w 575187"/>
                    <a:gd name="connsiteY26" fmla="*/ 781665 h 1268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575187" h="1268361">
                      <a:moveTo>
                        <a:pt x="44245" y="604684"/>
                      </a:moveTo>
                      <a:lnTo>
                        <a:pt x="0" y="722671"/>
                      </a:lnTo>
                      <a:lnTo>
                        <a:pt x="0" y="722671"/>
                      </a:lnTo>
                      <a:lnTo>
                        <a:pt x="103238" y="943897"/>
                      </a:lnTo>
                      <a:lnTo>
                        <a:pt x="191729" y="1002891"/>
                      </a:lnTo>
                      <a:lnTo>
                        <a:pt x="280219" y="1120878"/>
                      </a:lnTo>
                      <a:lnTo>
                        <a:pt x="383458" y="1268361"/>
                      </a:lnTo>
                      <a:lnTo>
                        <a:pt x="383458" y="1268361"/>
                      </a:lnTo>
                      <a:lnTo>
                        <a:pt x="575187" y="1179871"/>
                      </a:lnTo>
                      <a:lnTo>
                        <a:pt x="545690" y="1047136"/>
                      </a:lnTo>
                      <a:lnTo>
                        <a:pt x="486696" y="899652"/>
                      </a:lnTo>
                      <a:lnTo>
                        <a:pt x="471948" y="796413"/>
                      </a:lnTo>
                      <a:lnTo>
                        <a:pt x="398206" y="707923"/>
                      </a:lnTo>
                      <a:lnTo>
                        <a:pt x="383458" y="589936"/>
                      </a:lnTo>
                      <a:lnTo>
                        <a:pt x="294967" y="516194"/>
                      </a:lnTo>
                      <a:lnTo>
                        <a:pt x="265471" y="442452"/>
                      </a:lnTo>
                      <a:lnTo>
                        <a:pt x="280219" y="309716"/>
                      </a:lnTo>
                      <a:lnTo>
                        <a:pt x="368709" y="191729"/>
                      </a:lnTo>
                      <a:lnTo>
                        <a:pt x="398206" y="103239"/>
                      </a:lnTo>
                      <a:lnTo>
                        <a:pt x="383458" y="29497"/>
                      </a:lnTo>
                      <a:lnTo>
                        <a:pt x="383458" y="29497"/>
                      </a:lnTo>
                      <a:lnTo>
                        <a:pt x="250722" y="0"/>
                      </a:lnTo>
                      <a:lnTo>
                        <a:pt x="250722" y="0"/>
                      </a:lnTo>
                      <a:lnTo>
                        <a:pt x="294967" y="162232"/>
                      </a:lnTo>
                      <a:lnTo>
                        <a:pt x="339213" y="294968"/>
                      </a:lnTo>
                      <a:lnTo>
                        <a:pt x="339213" y="516194"/>
                      </a:lnTo>
                      <a:lnTo>
                        <a:pt x="368709" y="781665"/>
                      </a:lnTo>
                    </a:path>
                  </a:pathLst>
                </a:cu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" name="Oval 13"/>
              <p:cNvSpPr/>
              <p:nvPr/>
            </p:nvSpPr>
            <p:spPr>
              <a:xfrm>
                <a:off x="3451123" y="671052"/>
                <a:ext cx="115529" cy="152400"/>
              </a:xfrm>
              <a:prstGeom prst="ellipse">
                <a:avLst/>
              </a:prstGeom>
              <a:noFill/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5663383" y="565356"/>
                <a:ext cx="115529" cy="152400"/>
              </a:xfrm>
              <a:prstGeom prst="ellipse">
                <a:avLst/>
              </a:prstGeom>
              <a:noFill/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383527" y="776750"/>
              <a:ext cx="2286000" cy="5260260"/>
              <a:chOff x="6096000" y="926694"/>
              <a:chExt cx="2286000" cy="5260260"/>
            </a:xfrm>
            <a:solidFill>
              <a:schemeClr val="accent3">
                <a:lumMod val="60000"/>
                <a:lumOff val="40000"/>
              </a:schemeClr>
            </a:solidFill>
          </p:grpSpPr>
          <p:grpSp>
            <p:nvGrpSpPr>
              <p:cNvPr id="4" name="Group 3"/>
              <p:cNvGrpSpPr/>
              <p:nvPr/>
            </p:nvGrpSpPr>
            <p:grpSpPr>
              <a:xfrm>
                <a:off x="6096000" y="926694"/>
                <a:ext cx="2286000" cy="5260260"/>
                <a:chOff x="3048000" y="762000"/>
                <a:chExt cx="2286000" cy="5260260"/>
              </a:xfrm>
              <a:grpFill/>
            </p:grpSpPr>
            <p:sp>
              <p:nvSpPr>
                <p:cNvPr id="2" name="Block Arc 1"/>
                <p:cNvSpPr/>
                <p:nvPr/>
              </p:nvSpPr>
              <p:spPr>
                <a:xfrm rot="16200000">
                  <a:off x="3086100" y="723900"/>
                  <a:ext cx="2209800" cy="2286000"/>
                </a:xfrm>
                <a:prstGeom prst="blockArc">
                  <a:avLst>
                    <a:gd name="adj1" fmla="val 1027361"/>
                    <a:gd name="adj2" fmla="val 20843112"/>
                    <a:gd name="adj3" fmla="val 15590"/>
                  </a:avLst>
                </a:prstGeom>
                <a:grpFill/>
                <a:ln>
                  <a:solidFill>
                    <a:srgbClr val="0000CC"/>
                  </a:solidFill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" name="Can 2"/>
                <p:cNvSpPr/>
                <p:nvPr/>
              </p:nvSpPr>
              <p:spPr>
                <a:xfrm flipV="1">
                  <a:off x="3967931" y="2878688"/>
                  <a:ext cx="593624" cy="3143572"/>
                </a:xfrm>
                <a:prstGeom prst="can">
                  <a:avLst/>
                </a:prstGeom>
                <a:grpFill/>
                <a:ln>
                  <a:solidFill>
                    <a:srgbClr val="0000CC"/>
                  </a:solidFill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Oval 16"/>
              <p:cNvSpPr/>
              <p:nvPr/>
            </p:nvSpPr>
            <p:spPr>
              <a:xfrm>
                <a:off x="7042969" y="2895600"/>
                <a:ext cx="533402" cy="3810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Oval 20"/>
          <p:cNvSpPr/>
          <p:nvPr/>
        </p:nvSpPr>
        <p:spPr>
          <a:xfrm>
            <a:off x="4779573" y="1146080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2971800" y="714524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3038168" y="644871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9" name="Group 138"/>
          <p:cNvGrpSpPr/>
          <p:nvPr/>
        </p:nvGrpSpPr>
        <p:grpSpPr>
          <a:xfrm>
            <a:off x="3745477" y="1047750"/>
            <a:ext cx="1391265" cy="1442842"/>
            <a:chOff x="5867399" y="1047750"/>
            <a:chExt cx="1391265" cy="1442842"/>
          </a:xfrm>
        </p:grpSpPr>
        <p:sp>
          <p:nvSpPr>
            <p:cNvPr id="81" name="Oval 80"/>
            <p:cNvSpPr/>
            <p:nvPr/>
          </p:nvSpPr>
          <p:spPr>
            <a:xfrm>
              <a:off x="6744929" y="2052263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5867399" y="1386158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5867399" y="179825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5963263" y="1553031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7059561" y="1373009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470855" y="104775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6263148" y="1982609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7106264" y="175861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6005051" y="210821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6634315" y="1822803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6194322" y="1255891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6567948" y="1234012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6821129" y="2188536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6089855" y="1193889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6005051" y="1878788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6661354" y="1477901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6872748" y="1750989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7044812" y="1985068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6856771" y="1209686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6517558" y="2338192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6558115" y="211016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6211528" y="227291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>
              <a:off x="6823587" y="1396288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>
              <a:off x="6356554" y="152179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" name="Oval 139"/>
          <p:cNvSpPr/>
          <p:nvPr/>
        </p:nvSpPr>
        <p:spPr>
          <a:xfrm>
            <a:off x="3745477" y="1250959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4942298" y="1472488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4244464" y="2150266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4625722" y="1966712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4264030" y="1839629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4632393" y="1501167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3919029" y="1927159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4206706" y="1240814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4851607" y="1798915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3919029" y="1539693"/>
            <a:ext cx="250208" cy="2502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4" name="Group 163"/>
          <p:cNvGrpSpPr/>
          <p:nvPr/>
        </p:nvGrpSpPr>
        <p:grpSpPr>
          <a:xfrm>
            <a:off x="3124200" y="644871"/>
            <a:ext cx="2521972" cy="269529"/>
            <a:chOff x="3124200" y="644871"/>
            <a:chExt cx="2521972" cy="269529"/>
          </a:xfrm>
        </p:grpSpPr>
        <p:cxnSp>
          <p:nvCxnSpPr>
            <p:cNvPr id="158" name="Straight Arrow Connector 157"/>
            <p:cNvCxnSpPr/>
            <p:nvPr/>
          </p:nvCxnSpPr>
          <p:spPr>
            <a:xfrm flipV="1">
              <a:off x="3124200" y="714524"/>
              <a:ext cx="533400" cy="19987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>
              <a:off x="5013839" y="644871"/>
              <a:ext cx="632333" cy="14007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6" name="Group 175"/>
          <p:cNvGrpSpPr/>
          <p:nvPr/>
        </p:nvGrpSpPr>
        <p:grpSpPr>
          <a:xfrm>
            <a:off x="209377" y="379613"/>
            <a:ext cx="8583118" cy="1854692"/>
            <a:chOff x="209377" y="379613"/>
            <a:chExt cx="8583118" cy="1854692"/>
          </a:xfrm>
        </p:grpSpPr>
        <p:grpSp>
          <p:nvGrpSpPr>
            <p:cNvPr id="165" name="Group 164"/>
            <p:cNvGrpSpPr/>
            <p:nvPr/>
          </p:nvGrpSpPr>
          <p:grpSpPr>
            <a:xfrm>
              <a:off x="4763116" y="1285401"/>
              <a:ext cx="4029379" cy="948904"/>
              <a:chOff x="4763116" y="1285401"/>
              <a:chExt cx="4029379" cy="948904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63116" y="1285401"/>
                <a:ext cx="2806951" cy="458587"/>
                <a:chOff x="4763116" y="1285401"/>
                <a:chExt cx="2806951" cy="458587"/>
              </a:xfrm>
            </p:grpSpPr>
            <p:sp>
              <p:nvSpPr>
                <p:cNvPr id="151" name="TextBox 150"/>
                <p:cNvSpPr txBox="1"/>
                <p:nvPr/>
              </p:nvSpPr>
              <p:spPr>
                <a:xfrm>
                  <a:off x="6043850" y="1285401"/>
                  <a:ext cx="1526217" cy="458587"/>
                </a:xfrm>
                <a:prstGeom prst="rect">
                  <a:avLst/>
                </a:prstGeom>
                <a:noFill/>
                <a:effectLst/>
              </p:spPr>
              <p:txBody>
                <a:bodyPr wrap="square" rtlCol="0">
                  <a:spAutoFit/>
                </a:bodyPr>
                <a:lstStyle/>
                <a:p>
                  <a:pPr algn="r">
                    <a:lnSpc>
                      <a:spcPct val="80000"/>
                    </a:lnSpc>
                  </a:pPr>
                  <a:r>
                    <a:rPr lang="bn-BD" sz="2800" dirty="0" smtClean="0">
                      <a:solidFill>
                        <a:srgbClr val="C00000"/>
                      </a:solidFill>
                      <a:latin typeface="NikoshBAN" pitchFamily="2" charset="0"/>
                      <a:cs typeface="NikoshBAN" pitchFamily="2" charset="0"/>
                    </a:rPr>
                    <a:t>গ্লোমেরুলাস</a:t>
                  </a:r>
                  <a:endParaRPr lang="en-US" sz="28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  <p:cxnSp>
              <p:nvCxnSpPr>
                <p:cNvPr id="152" name="Straight Connector 151"/>
                <p:cNvCxnSpPr/>
                <p:nvPr/>
              </p:nvCxnSpPr>
              <p:spPr>
                <a:xfrm flipV="1">
                  <a:off x="4763116" y="1509252"/>
                  <a:ext cx="1430675" cy="9478"/>
                </a:xfrm>
                <a:prstGeom prst="line">
                  <a:avLst/>
                </a:pr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/>
              <p:cNvGrpSpPr/>
              <p:nvPr/>
            </p:nvGrpSpPr>
            <p:grpSpPr>
              <a:xfrm>
                <a:off x="5583495" y="1775718"/>
                <a:ext cx="3209000" cy="458587"/>
                <a:chOff x="5583495" y="1775718"/>
                <a:chExt cx="3209000" cy="458587"/>
              </a:xfrm>
            </p:grpSpPr>
            <p:sp>
              <p:nvSpPr>
                <p:cNvPr id="154" name="TextBox 153"/>
                <p:cNvSpPr txBox="1"/>
                <p:nvPr/>
              </p:nvSpPr>
              <p:spPr>
                <a:xfrm>
                  <a:off x="6193790" y="1775718"/>
                  <a:ext cx="2598705" cy="458587"/>
                </a:xfrm>
                <a:prstGeom prst="rect">
                  <a:avLst/>
                </a:prstGeom>
                <a:noFill/>
                <a:effectLst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80000"/>
                    </a:lnSpc>
                  </a:pPr>
                  <a:r>
                    <a:rPr lang="bn-BD" sz="2800" dirty="0" smtClean="0">
                      <a:solidFill>
                        <a:srgbClr val="003300"/>
                      </a:solidFill>
                      <a:latin typeface="NikoshBAN" pitchFamily="2" charset="0"/>
                      <a:cs typeface="NikoshBAN" pitchFamily="2" charset="0"/>
                    </a:rPr>
                    <a:t>বোম্যান্‌স ক্যাপস্যুল</a:t>
                  </a:r>
                  <a:endParaRPr lang="en-US" sz="2800" dirty="0">
                    <a:solidFill>
                      <a:srgbClr val="003300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5583495" y="1975516"/>
                  <a:ext cx="610295" cy="0"/>
                </a:xfrm>
                <a:prstGeom prst="line">
                  <a:avLst/>
                </a:pr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4" name="Group 173"/>
            <p:cNvGrpSpPr/>
            <p:nvPr/>
          </p:nvGrpSpPr>
          <p:grpSpPr>
            <a:xfrm>
              <a:off x="209377" y="464565"/>
              <a:ext cx="3181523" cy="458587"/>
              <a:chOff x="209377" y="464565"/>
              <a:chExt cx="3181523" cy="458587"/>
            </a:xfrm>
          </p:grpSpPr>
          <p:sp>
            <p:nvSpPr>
              <p:cNvPr id="167" name="TextBox 166"/>
              <p:cNvSpPr txBox="1"/>
              <p:nvPr/>
            </p:nvSpPr>
            <p:spPr>
              <a:xfrm>
                <a:off x="209377" y="464565"/>
                <a:ext cx="2558844" cy="45858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bn-BD" sz="2800" dirty="0" smtClean="0">
                    <a:solidFill>
                      <a:schemeClr val="accent3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অ্যাফারেন্ট ধমনীকা</a:t>
                </a:r>
                <a:endParaRPr lang="en-US" sz="2800" dirty="0">
                  <a:solidFill>
                    <a:schemeClr val="accent3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168" name="Straight Connector 167"/>
              <p:cNvCxnSpPr/>
              <p:nvPr/>
            </p:nvCxnSpPr>
            <p:spPr>
              <a:xfrm flipV="1">
                <a:off x="2692021" y="605123"/>
                <a:ext cx="698879" cy="12280"/>
              </a:xfrm>
              <a:prstGeom prst="line">
                <a:avLst/>
              </a:prstGeom>
              <a:ln w="2857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5" name="Group 174"/>
            <p:cNvGrpSpPr/>
            <p:nvPr/>
          </p:nvGrpSpPr>
          <p:grpSpPr>
            <a:xfrm>
              <a:off x="5486400" y="379613"/>
              <a:ext cx="2963545" cy="458587"/>
              <a:chOff x="5506064" y="326362"/>
              <a:chExt cx="2963545" cy="458587"/>
            </a:xfrm>
          </p:grpSpPr>
          <p:sp>
            <p:nvSpPr>
              <p:cNvPr id="170" name="TextBox 169"/>
              <p:cNvSpPr txBox="1"/>
              <p:nvPr/>
            </p:nvSpPr>
            <p:spPr>
              <a:xfrm>
                <a:off x="5910765" y="326362"/>
                <a:ext cx="2558844" cy="45858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bn-BD" sz="2800" dirty="0">
                    <a:solidFill>
                      <a:schemeClr val="accent3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ই</a:t>
                </a:r>
                <a:r>
                  <a:rPr lang="bn-BD" sz="2800" dirty="0" smtClean="0">
                    <a:solidFill>
                      <a:schemeClr val="accent3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ফারেন্ট ধমনীকা</a:t>
                </a:r>
                <a:endParaRPr lang="en-US" sz="2800" dirty="0">
                  <a:solidFill>
                    <a:schemeClr val="accent3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171" name="Straight Connector 170"/>
              <p:cNvCxnSpPr/>
              <p:nvPr/>
            </p:nvCxnSpPr>
            <p:spPr>
              <a:xfrm flipV="1">
                <a:off x="5506064" y="503563"/>
                <a:ext cx="894736" cy="12280"/>
              </a:xfrm>
              <a:prstGeom prst="line">
                <a:avLst/>
              </a:prstGeom>
              <a:ln w="2857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7" name="TextBox 176"/>
          <p:cNvSpPr txBox="1"/>
          <p:nvPr/>
        </p:nvSpPr>
        <p:spPr>
          <a:xfrm>
            <a:off x="652816" y="5631358"/>
            <a:ext cx="3276600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অসমোরেগুলেশন</a:t>
            </a:r>
            <a:endParaRPr lang="en-US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89409" y="4696851"/>
            <a:ext cx="2848895" cy="1354493"/>
            <a:chOff x="6043850" y="4696851"/>
            <a:chExt cx="3100150" cy="1354493"/>
          </a:xfrm>
        </p:grpSpPr>
        <p:sp>
          <p:nvSpPr>
            <p:cNvPr id="72" name="Oval 71"/>
            <p:cNvSpPr/>
            <p:nvPr/>
          </p:nvSpPr>
          <p:spPr>
            <a:xfrm>
              <a:off x="6117590" y="4773745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6043850" y="5653275"/>
              <a:ext cx="250208" cy="25020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043850" y="5150798"/>
              <a:ext cx="250208" cy="250208"/>
            </a:xfrm>
            <a:prstGeom prst="ellipse">
              <a:avLst/>
            </a:prstGeom>
            <a:blipFill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77000" y="4696851"/>
              <a:ext cx="1876430" cy="45858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রক্ত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477000" y="5125696"/>
              <a:ext cx="1876430" cy="45858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পানি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461217" y="5614301"/>
              <a:ext cx="2682783" cy="437043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N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ঘটিত বর্জ্যপদার্থ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4216564" y="1585465"/>
            <a:ext cx="767778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Na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+</a:t>
            </a:r>
            <a:endParaRPr lang="bn-BD" sz="1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155112" y="1889532"/>
            <a:ext cx="767778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Na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+</a:t>
            </a:r>
            <a:endParaRPr lang="bn-BD" sz="1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104106" y="1882986"/>
            <a:ext cx="767778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Na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+</a:t>
            </a:r>
            <a:endParaRPr lang="bn-BD" sz="1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576436" y="1550017"/>
            <a:ext cx="621625" cy="4760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Cl</a:t>
            </a:r>
            <a:r>
              <a:rPr lang="en-US" sz="4400" baseline="30000" dirty="0" smtClean="0">
                <a:latin typeface="NikoshBAN" pitchFamily="2" charset="0"/>
                <a:cs typeface="NikoshBAN" pitchFamily="2" charset="0"/>
              </a:rPr>
              <a:t>-</a:t>
            </a:r>
            <a:endParaRPr lang="bn-BD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738801" y="1523787"/>
            <a:ext cx="621625" cy="4760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Cl</a:t>
            </a:r>
            <a:r>
              <a:rPr lang="en-US" sz="4400" baseline="30000" dirty="0" smtClean="0">
                <a:latin typeface="NikoshBAN" pitchFamily="2" charset="0"/>
                <a:cs typeface="NikoshBAN" pitchFamily="2" charset="0"/>
              </a:rPr>
              <a:t>-</a:t>
            </a:r>
            <a:endParaRPr lang="bn-BD" baseline="30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0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5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743 -0.02152 L 0.05816 -0.03217 L 0.09201 -0.03865 L 0.12587 -0.02569 L 0.12899 -0.00856 L 0.13385 0.01088 L 0.13542 0.03449 L 0.13542 0.05371 L 0.10642 0.06899 L 0.08229 0.12917 L 0.09358 0.19352 L 0.13715 0.21945 L 0.15 0.18496 L 0.14844 0.13774 L 0.17743 0.07755 L 0.19514 0.09676 L 0.2033 0.1463 L 0.19201 0.18079 L 0.14358 0.21505 L 0.11285 0.18287 L 0.11285 0.13125 L 0.12101 0.0882 L 0.14844 0.05371 L 0.15486 0.01737 L 0.16944 -0.02152 L 0.19028 -0.03865 L 0.22413 -0.03865 L 0.25642 -0.02801 L 0.27257 -0.02361 " pathEditMode="relative" ptsTypes="AAAAAAAAAAAAAAAAAAAAAAAAAAAAAA">
                                      <p:cBhvr>
                                        <p:cTn id="23" dur="5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1.21184E-6 L -0.02535 -0.00231 L -0.04028 0.02567 L -0.03715 0.08626 L -0.01875 0.145 L 0.03299 0.18617 L 0.06129 0.19681 L 0.06962 0.2574 L 0.06459 0.35916 L 0.06788 0.50231 L 0.06615 0.56938 L 0.06962 0.62326 L 0.06962 0.64315 L 0.06962 0.66027 L 0.06962 0.73196 " pathEditMode="relative" rAng="0" ptsTypes="AAAAAAAAAAAAAAA">
                                      <p:cBhvr>
                                        <p:cTn id="28" dur="5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3647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229 -0.03009 L 0.07743 -0.04745 L 0.121 -0.04305 L 0.13541 -0.0324 L 0.1467 -0.00231 L 0.1467 0.03218 L 0.13541 0.07084 L 0.14027 0.11181 L 0.16927 0.12686 L 0.16614 0.09236 L 0.15972 0.07084 L 0.15156 0.04931 L 0.15798 0.01274 L 0.17743 -0.02801 L 0.1967 -0.04514 L 0.22413 -0.04953 L 0.25 -0.04745 L 0.28541 -0.03449 " pathEditMode="relative" ptsTypes="AAAAAAAAAAAAAAAAAAA">
                                      <p:cBhvr>
                                        <p:cTn id="33" dur="5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3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0" presetClass="path" presetSubtype="0" repeatCount="indefinite" accel="2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3.89454E-6 L 4.16667E-6 0.02359 L 0.00225 0.0407 L 0.00694 0.05781 L 0.01875 0.12904 L 0.03298 0.21739 L 0.03055 0.30365 L 0.03055 0.41119 L 0.03298 0.50809 L 0.03767 0.57053 L 0.0401 0.58996 " pathEditMode="relative" rAng="0" ptsTypes="AAAAAAAAAAA">
                                      <p:cBhvr>
                                        <p:cTn id="41" dur="5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7" y="29487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2 -4.94912E-6 L 0.01667 -4.94912E-6 L 0.02483 0.00417 L 0.029 0.03215 L 0.02483 0.07494 L 0.01407 0.10246 L -0.00625 0.13252 L -0.02795 0.14987 L -0.04427 0.1649 L -0.05225 0.18178 L -0.07673 0.28446 L -0.07795 0.36564 L -0.07795 0.45352 L -0.07795 0.52614 L -0.07673 0.56245 L -0.07395 0.60292 L -0.07534 0.64154 L -0.07673 0.68872 " pathEditMode="relative" rAng="0" ptsTypes="AAAAAAAAAAAAAAAAAA">
                                      <p:cBhvr>
                                        <p:cTn id="43" dur="3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9" y="3443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587 0 L 0.04358 0.02778 L 0.04688 0.10324 L 0.03073 0.16111 L -0.03541 0.20857 L -0.04514 0.2581 L -0.0467 0.35486 L -0.04028 0.7375 " pathEditMode="relative" ptsTypes="AAAAAAAAA">
                                      <p:cBhvr>
                                        <p:cTn id="6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3.9778E-6 L 0.00278 0.00624 L 0.01563 0.01526 L 0.01701 0.03492 L -8.33333E-7 0.07423 L -0.03142 0.1117 L -0.04687 0.14916 L -0.04687 0.2197 L -0.02986 0.24375 L -0.01424 0.24375 L -0.00156 0.24583 L 0.01563 0.24583 L 0.04844 0.25254 L 0.06406 0.25023 " pathEditMode="relative" rAng="0" ptsTypes="AAAAAAAAAAAAAA">
                                      <p:cBhvr>
                                        <p:cTn id="71" dur="5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4" y="1262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1.82239E-6 L -0.04323 0.01989 L -0.05538 0.04556 L -0.04167 0.08325 L -0.00087 0.1272 L 0.03125 0.14523 L 0.04844 0.179 L 0.0467 0.26457 L 0.02969 0.28446 L 0.00434 0.29047 L -0.02813 0.29047 L -0.05695 0.29047 L -0.06719 0.29047 " pathEditMode="relative" rAng="0" ptsTypes="AAAAAAAAAAAAA">
                                      <p:cBhvr>
                                        <p:cTn id="73" dur="5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" y="14524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9417E-6 L 0.00139 0.06429 L 0.01303 0.1309 L 0.01303 0.22433 L 0.01893 0.27775 L 0.04514 0.28885 L 0.0816 0.29116 L 0.11216 0.29116 L 0.1283 0.29116 " pathEditMode="relative" rAng="0" ptsTypes="AAAAAAAAA">
                                      <p:cBhvr>
                                        <p:cTn id="75" dur="5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14547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642 0.03865 L -0.00174 0.07314 L -0.01788 0.11388 L -0.01615 0.16782 L -0.02101 0.23865 L -0.05 0.27106 L -0.07257 0.27963 L -0.10972 0.28611 L -0.13715 0.28611 " pathEditMode="relative" ptsTypes="AAAAAAAAAA">
                                      <p:cBhvr>
                                        <p:cTn id="77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29 0.03056 L -0.04357 0.07361 L -0.04357 0.13611 L -0.04184 0.17685 L -0.01927 0.34028 L -0.00955 0.46296 L -0.01284 0.5662 L -0.01284 0.59398 L -0.00798 0.62639 " pathEditMode="relative" ptsTypes="AAAAAAAAA">
                                      <p:cBhvr>
                                        <p:cTn id="79" dur="3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repeatCount="indefinite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77 9.06568E-7 L -0.02777 0.07562 L -0.01753 0.18432 L -0.01753 0.30897 L -0.00642 0.32262 L 0.01112 0.32794 L 0.03021 0.33071 L 0.05938 0.33927 L 0.08056 0.33927 " pathEditMode="relative" rAng="0" ptsTypes="AAAAAAAAA">
                                      <p:cBhvr>
                                        <p:cTn id="81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16952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1.32285E-6 L -0.01979 0.01503 L -0.0092 0.05828 L 0.02795 0.07331 L 0.06962 0.12974 L 0.0651 0.18039 L 0.06319 0.23635 L 0.06962 0.33557 L 0.04236 0.35314 L -0.00104 0.35592 L -0.02795 0.35592 L -0.05052 0.35592 " pathEditMode="relative" rAng="0" ptsTypes="AAAAAAAAAAAA">
                                      <p:cBhvr>
                                        <p:cTn id="83" dur="3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" y="17784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225 0.02754 L -0.03941 0.0662 L -0.0217 0.11574 L -0.0217 0.16504 L -0.0151 0.21458 L -0.02639 0.28125 L -0.02482 0.35231 L -0.02812 0.45115 L -0.02482 0.60602 L -0.03298 0.65949 L -0.02639 0.74768 " pathEditMode="relative" ptsTypes="AAAAAAAAAAA">
                                      <p:cBhvr>
                                        <p:cTn id="85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87 2.23867E-6 L -0.02864 0.05966 L -0.02864 0.15032 L -0.02864 0.26411 L -0.02587 0.46508 L 0.00903 0.48312 L 0.03004 0.49583 L 0.05868 0.49583 L 0.07795 0.49583 " pathEditMode="relative" rAng="0" ptsTypes="AAAAAAAAA">
                                      <p:cBhvr>
                                        <p:cTn id="87" dur="5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3" y="24792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8.32562E-8 L -0.00121 0.04417 L 0.00174 0.16605 L 0.00973 0.27891 L 0.00348 0.38691 L 0.00799 0.51156 L -0.0092 0.53908 L -0.03246 0.54463 L -0.06215 0.54463 L -0.08211 0.54463 " pathEditMode="relative" rAng="0" ptsTypes="AAAAAAAAAA">
                                      <p:cBhvr>
                                        <p:cTn id="89" dur="3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27243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659 0.12037 L 0.00486 0.24306 L 0.00486 0.31597 L 0.00173 0.34398 L -0.03542 0.35046 L -0.0967 0.34838 " pathEditMode="relative" ptsTypes="AAAAAAA">
                                      <p:cBhvr>
                                        <p:cTn id="106" dur="5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1.48148E-6 L -0.00486 0.07083 L -0.00312 0.14421 L -0.00486 0.29097 L -0.00312 0.34931 L 0.03612 0.37083 L 0.06424 0.37755 L 0.10365 0.37755 " pathEditMode="relative" rAng="0" ptsTypes="AAAAAAAA">
                                      <p:cBhvr>
                                        <p:cTn id="108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1" y="18866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621 -4.44444E-6 L -0.01111 0.025 L 0.0099 0.06088 L 0.04063 0.0882 L 0.04358 0.12408 L 0.05104 0.20394 L 0.07986 0.22084 L 0.10434 0.22084 L 0.12587 0.22084 L 0.14879 0.22084 " pathEditMode="relative" rAng="0" ptsTypes="AAAAAAAAAA">
                                      <p:cBhvr>
                                        <p:cTn id="116" dur="3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11042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174 0.03218 L -0.02274 0.08172 L -0.03403 0.13982 L -0.03559 0.20857 L -0.07431 0.21922 L -0.14201 0.2257 " pathEditMode="relative" ptsTypes="AAAAAAA">
                                      <p:cBhvr>
                                        <p:cTn id="118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105" grpId="0" animBg="1"/>
      <p:bldP spid="105" grpId="1" animBg="1"/>
      <p:bldP spid="125" grpId="0" animBg="1"/>
      <p:bldP spid="125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3" grpId="2" animBg="1"/>
      <p:bldP spid="143" grpId="3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77" grpId="0" animBg="1"/>
      <p:bldP spid="79" grpId="0"/>
      <p:bldP spid="82" grpId="0"/>
      <p:bldP spid="82" grpId="1"/>
      <p:bldP spid="83" grpId="0"/>
      <p:bldP spid="83" grpId="1"/>
      <p:bldP spid="84" grpId="0"/>
      <p:bldP spid="84" grpId="1"/>
      <p:bldP spid="86" grpId="0"/>
      <p:bldP spid="8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584537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36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0" y="60960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সময়ঃ ১০ মিঃ</a:t>
            </a:r>
            <a:endParaRPr lang="en-US" sz="1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20644" y="4864162"/>
            <a:ext cx="5446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003300"/>
                </a:solidFill>
                <a:latin typeface="NikoshBAN" pitchFamily="2" charset="0"/>
                <a:cs typeface="NikoshBAN" pitchFamily="2" charset="0"/>
              </a:rPr>
              <a:t>চিত্রে চিহ্নিত অংশসমূহের নাম ও কাজ লেখ।</a:t>
            </a:r>
            <a:endParaRPr lang="en-US" sz="1400" dirty="0">
              <a:solidFill>
                <a:srgbClr val="0033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506112"/>
            <a:ext cx="2576512" cy="314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08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693003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utoShape 2" descr="http://openclipart.org/people/bnielsen/PlantTerracotta.svg"/>
          <p:cNvSpPr>
            <a:spLocks noChangeAspect="1" noChangeArrowheads="1"/>
          </p:cNvSpPr>
          <p:nvPr/>
        </p:nvSpPr>
        <p:spPr bwMode="auto">
          <a:xfrm>
            <a:off x="155575" y="-1790700"/>
            <a:ext cx="24003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5980471" y="430161"/>
            <a:ext cx="2477729" cy="2846439"/>
            <a:chOff x="5943600" y="80962"/>
            <a:chExt cx="2477729" cy="2846439"/>
          </a:xfrm>
        </p:grpSpPr>
        <p:grpSp>
          <p:nvGrpSpPr>
            <p:cNvPr id="19" name="Group 18"/>
            <p:cNvGrpSpPr/>
            <p:nvPr/>
          </p:nvGrpSpPr>
          <p:grpSpPr>
            <a:xfrm>
              <a:off x="5943600" y="80962"/>
              <a:ext cx="2477729" cy="2846439"/>
              <a:chOff x="5943600" y="80962"/>
              <a:chExt cx="2477729" cy="2846439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88" t="9293" r="24324" b="7920"/>
              <a:stretch/>
            </p:blipFill>
            <p:spPr>
              <a:xfrm>
                <a:off x="5943600" y="80962"/>
                <a:ext cx="2249129" cy="2846439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7964129" y="1778954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ক</a:t>
                </a:r>
                <a:endParaRPr lang="en-US" sz="36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8" name="Straight Connector 7"/>
              <p:cNvCxnSpPr>
                <a:endCxn id="16" idx="1"/>
              </p:cNvCxnSpPr>
              <p:nvPr/>
            </p:nvCxnSpPr>
            <p:spPr>
              <a:xfrm flipV="1">
                <a:off x="7194107" y="2102120"/>
                <a:ext cx="770022" cy="4768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Freeform 10"/>
            <p:cNvSpPr/>
            <p:nvPr/>
          </p:nvSpPr>
          <p:spPr>
            <a:xfrm>
              <a:off x="6858000" y="2578985"/>
              <a:ext cx="336107" cy="134719"/>
            </a:xfrm>
            <a:custGeom>
              <a:avLst/>
              <a:gdLst>
                <a:gd name="connsiteX0" fmla="*/ 88491 w 427704"/>
                <a:gd name="connsiteY0" fmla="*/ 0 h 206477"/>
                <a:gd name="connsiteX1" fmla="*/ 14749 w 427704"/>
                <a:gd name="connsiteY1" fmla="*/ 44245 h 206477"/>
                <a:gd name="connsiteX2" fmla="*/ 0 w 427704"/>
                <a:gd name="connsiteY2" fmla="*/ 147484 h 206477"/>
                <a:gd name="connsiteX3" fmla="*/ 0 w 427704"/>
                <a:gd name="connsiteY3" fmla="*/ 147484 h 206477"/>
                <a:gd name="connsiteX4" fmla="*/ 206478 w 427704"/>
                <a:gd name="connsiteY4" fmla="*/ 206477 h 206477"/>
                <a:gd name="connsiteX5" fmla="*/ 265471 w 427704"/>
                <a:gd name="connsiteY5" fmla="*/ 206477 h 206477"/>
                <a:gd name="connsiteX6" fmla="*/ 324465 w 427704"/>
                <a:gd name="connsiteY6" fmla="*/ 176980 h 206477"/>
                <a:gd name="connsiteX7" fmla="*/ 412955 w 427704"/>
                <a:gd name="connsiteY7" fmla="*/ 117987 h 206477"/>
                <a:gd name="connsiteX8" fmla="*/ 427704 w 427704"/>
                <a:gd name="connsiteY8" fmla="*/ 44245 h 206477"/>
                <a:gd name="connsiteX9" fmla="*/ 427704 w 427704"/>
                <a:gd name="connsiteY9" fmla="*/ 44245 h 206477"/>
                <a:gd name="connsiteX10" fmla="*/ 294968 w 427704"/>
                <a:gd name="connsiteY10" fmla="*/ 0 h 206477"/>
                <a:gd name="connsiteX11" fmla="*/ 191729 w 427704"/>
                <a:gd name="connsiteY11" fmla="*/ 44245 h 206477"/>
                <a:gd name="connsiteX12" fmla="*/ 176981 w 427704"/>
                <a:gd name="connsiteY12" fmla="*/ 29496 h 206477"/>
                <a:gd name="connsiteX13" fmla="*/ 147484 w 427704"/>
                <a:gd name="connsiteY13" fmla="*/ 29496 h 206477"/>
                <a:gd name="connsiteX14" fmla="*/ 44245 w 427704"/>
                <a:gd name="connsiteY14" fmla="*/ 44245 h 206477"/>
                <a:gd name="connsiteX15" fmla="*/ 29497 w 427704"/>
                <a:gd name="connsiteY15" fmla="*/ 44245 h 206477"/>
                <a:gd name="connsiteX16" fmla="*/ 29497 w 427704"/>
                <a:gd name="connsiteY16" fmla="*/ 58993 h 206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7704" h="206477">
                  <a:moveTo>
                    <a:pt x="88491" y="0"/>
                  </a:moveTo>
                  <a:lnTo>
                    <a:pt x="14749" y="44245"/>
                  </a:lnTo>
                  <a:lnTo>
                    <a:pt x="0" y="147484"/>
                  </a:lnTo>
                  <a:lnTo>
                    <a:pt x="0" y="147484"/>
                  </a:lnTo>
                  <a:lnTo>
                    <a:pt x="206478" y="206477"/>
                  </a:lnTo>
                  <a:lnTo>
                    <a:pt x="265471" y="206477"/>
                  </a:lnTo>
                  <a:lnTo>
                    <a:pt x="324465" y="176980"/>
                  </a:lnTo>
                  <a:lnTo>
                    <a:pt x="412955" y="117987"/>
                  </a:lnTo>
                  <a:lnTo>
                    <a:pt x="427704" y="44245"/>
                  </a:lnTo>
                  <a:lnTo>
                    <a:pt x="427704" y="44245"/>
                  </a:lnTo>
                  <a:lnTo>
                    <a:pt x="294968" y="0"/>
                  </a:lnTo>
                  <a:lnTo>
                    <a:pt x="191729" y="44245"/>
                  </a:lnTo>
                  <a:lnTo>
                    <a:pt x="176981" y="29496"/>
                  </a:lnTo>
                  <a:lnTo>
                    <a:pt x="147484" y="29496"/>
                  </a:lnTo>
                  <a:lnTo>
                    <a:pt x="44245" y="44245"/>
                  </a:lnTo>
                  <a:lnTo>
                    <a:pt x="29497" y="44245"/>
                  </a:lnTo>
                  <a:lnTo>
                    <a:pt x="29497" y="58993"/>
                  </a:lnTo>
                </a:path>
              </a:pathLst>
            </a:custGeom>
            <a:solidFill>
              <a:schemeClr val="bg2">
                <a:lumMod val="2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85799" y="2325469"/>
            <a:ext cx="784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 বৃক্কের কোন অংশে মূত্র সৃষ্টি হয়?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3219271"/>
            <a:ext cx="8229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। চিত্রে ‘ক’ চিহ্নিত স্থানে পাথর সৃষ্টি হলে কী সমস্যা হতে পারে তা বর্ণনা কর।</a:t>
            </a:r>
            <a:endParaRPr lang="en-US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4611469"/>
            <a:ext cx="7696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অসমোরেগুলেশন প্রকৃয়াটি ব্যাখ্যা কর।</a:t>
            </a:r>
            <a:endParaRPr lang="en-US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5449669"/>
            <a:ext cx="8153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পানি কম খেলে রেচনতন্ত্রে তার প্রভাব বিশ্লেষণ কর।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74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9050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নির্ধারিত কাজ</a:t>
            </a:r>
            <a:endParaRPr lang="en-US" sz="4800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2444" y="30480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নাইট্রোজেন ঘটিত বর্জ্য পদার্থ অপসারণে রেচনতন্ত্রের ভূমিকা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সম্পর্কে লেখ।</a:t>
            </a:r>
            <a:endParaRPr lang="en-US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19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752600" y="1524000"/>
            <a:ext cx="5562600" cy="3241596"/>
            <a:chOff x="2030104" y="1524000"/>
            <a:chExt cx="5562600" cy="3241596"/>
          </a:xfrm>
        </p:grpSpPr>
        <p:pic>
          <p:nvPicPr>
            <p:cNvPr id="1026" name="Picture 2" descr="http://t3.gstatic.com/images?q=tbn:ANd9GcQCA5QH4iG6eCQ-DXMJ1gnTFsWeNCQosZceHZjlKQOOgQ3lwZsPPw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5600" y="1524000"/>
              <a:ext cx="3150602" cy="2362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2030104" y="3657600"/>
              <a:ext cx="55626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6600" dirty="0" smtClean="0">
                  <a:solidFill>
                    <a:srgbClr val="524183"/>
                  </a:solidFill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US" sz="4000" dirty="0">
                <a:solidFill>
                  <a:srgbClr val="524183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10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25486" y="152400"/>
            <a:ext cx="3694113" cy="6536049"/>
            <a:chOff x="725486" y="152400"/>
            <a:chExt cx="3694113" cy="6536049"/>
          </a:xfrm>
        </p:grpSpPr>
        <p:pic>
          <p:nvPicPr>
            <p:cNvPr id="2052" name="Picture 4" descr="http://upload.wikimedia.org/wikipedia/commons/5/5f/Lima_beans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62" t="3918" r="23329" b="13154"/>
            <a:stretch/>
          </p:blipFill>
          <p:spPr bwMode="auto">
            <a:xfrm rot="5400000">
              <a:off x="980919" y="3249768"/>
              <a:ext cx="3183248" cy="3694113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://upload.wikimedia.org/wikipedia/commons/9/9d/Bean_seed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210"/>
            <a:stretch/>
          </p:blipFill>
          <p:spPr bwMode="auto">
            <a:xfrm>
              <a:off x="725487" y="152400"/>
              <a:ext cx="3592570" cy="3167418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" name="Picture 6" descr="http://www.netanimations.net/Animated-gif-spinning-question-mark-picture-moving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038600"/>
            <a:ext cx="1126811" cy="191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t0.gstatic.com/images?q=tbn:ANd9GcSKTRIddurLW31VYXsSbax3JngjoEzT72P78LN3KKG5Wt6BSt3iA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9" t="3201" r="18800" b="3870"/>
          <a:stretch/>
        </p:blipFill>
        <p:spPr bwMode="auto">
          <a:xfrm>
            <a:off x="5364005" y="313991"/>
            <a:ext cx="1981200" cy="300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67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253294"/>
            <a:ext cx="6172200" cy="1175706"/>
          </a:xfrm>
          <a:prstGeom prst="rect">
            <a:avLst/>
          </a:prstGeom>
          <a:solidFill>
            <a:srgbClr val="2F6B39"/>
          </a:solidFill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মানুষের রেচনতন্ত্র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5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381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1" y="2477869"/>
            <a:ext cx="784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১। রেচন কী তা বলতে পারবে ।</a:t>
            </a:r>
            <a:endParaRPr lang="en-US" sz="36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1" y="3200400"/>
            <a:ext cx="8229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 বৃক্কের গঠন বর্ণনা করতে পারবে।</a:t>
            </a:r>
            <a:endParaRPr lang="en-US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1" y="3925669"/>
            <a:ext cx="7696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মূত্র সৃষ্টির প্রকৃয়া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ব্যাখ্যা করতে পারবে।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1" y="14478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 ---</a:t>
            </a:r>
            <a:endParaRPr lang="en-US" sz="1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687669"/>
            <a:ext cx="8153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 নাইট্রোজেন ঘটিত বর্জ্য পদার্থ অপসারণে রেচনতন্ত্রের ভূমিকা বিশ্লেষণ করতে পারবে ।</a:t>
            </a:r>
            <a:endParaRPr lang="en-US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6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292243070"/>
              </p:ext>
            </p:extLst>
          </p:nvPr>
        </p:nvGraphicFramePr>
        <p:xfrm>
          <a:off x="304800" y="527061"/>
          <a:ext cx="6628568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6881882" y="1524000"/>
            <a:ext cx="1423918" cy="4347865"/>
            <a:chOff x="6881882" y="1524000"/>
            <a:chExt cx="1423918" cy="4347865"/>
          </a:xfrm>
        </p:grpSpPr>
        <p:sp>
          <p:nvSpPr>
            <p:cNvPr id="3" name="TextBox 2"/>
            <p:cNvSpPr txBox="1"/>
            <p:nvPr/>
          </p:nvSpPr>
          <p:spPr>
            <a:xfrm>
              <a:off x="6881882" y="1524000"/>
              <a:ext cx="13477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৯৫.০০%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981966" y="1864056"/>
              <a:ext cx="12476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২.০০%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961496" y="2229330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০.০৫%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37696" y="2581617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০.০৭৫%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61496" y="2935321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০.৩৫%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961496" y="3294713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০.০৪%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61496" y="3643952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০.১৫%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47848" y="3997656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০.০১%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61496" y="4365036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০.৬০%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4687921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০.২৭%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34200" y="5056496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০.১৮%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961496" y="5410200"/>
              <a:ext cx="1268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১.২৭৫%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71100" y="381000"/>
            <a:ext cx="784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রেচন পদার্থ (মূত্র) ও উহার উপাদান</a:t>
            </a:r>
            <a:endParaRPr lang="en-US" sz="36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676398" y="1985665"/>
            <a:ext cx="3200402" cy="3655367"/>
            <a:chOff x="1676398" y="1985665"/>
            <a:chExt cx="3200402" cy="3655367"/>
          </a:xfrm>
        </p:grpSpPr>
        <p:sp>
          <p:nvSpPr>
            <p:cNvPr id="17" name="Left Brace 16"/>
            <p:cNvSpPr/>
            <p:nvPr/>
          </p:nvSpPr>
          <p:spPr>
            <a:xfrm>
              <a:off x="4495800" y="1985665"/>
              <a:ext cx="381000" cy="3655367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Left Brace 17"/>
            <p:cNvSpPr/>
            <p:nvPr/>
          </p:nvSpPr>
          <p:spPr>
            <a:xfrm rot="5400000">
              <a:off x="1840358" y="2430873"/>
              <a:ext cx="278205" cy="606126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8" idx="1"/>
            </p:cNvCxnSpPr>
            <p:nvPr/>
          </p:nvCxnSpPr>
          <p:spPr>
            <a:xfrm flipV="1">
              <a:off x="1979461" y="2594833"/>
              <a:ext cx="2516339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endCxn id="17" idx="1"/>
            </p:cNvCxnSpPr>
            <p:nvPr/>
          </p:nvCxnSpPr>
          <p:spPr>
            <a:xfrm>
              <a:off x="4495800" y="2594833"/>
              <a:ext cx="0" cy="12185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2057400" y="5871865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মূত্রের উপাদানসমূহের আনুপাতিক পরিমাণ</a:t>
            </a:r>
            <a:endParaRPr lang="en-US" sz="28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06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16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7" r="8179" b="9183"/>
          <a:stretch/>
        </p:blipFill>
        <p:spPr>
          <a:xfrm>
            <a:off x="1151701" y="152400"/>
            <a:ext cx="6696899" cy="5715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10352" y="6019800"/>
            <a:ext cx="4343400" cy="615553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মানুষের রেচনতন্ত্র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35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952500" y="1115677"/>
            <a:ext cx="4855816" cy="5361323"/>
            <a:chOff x="952500" y="734677"/>
            <a:chExt cx="4855816" cy="536132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89" t="5418" b="5088"/>
            <a:stretch/>
          </p:blipFill>
          <p:spPr>
            <a:xfrm>
              <a:off x="952500" y="734677"/>
              <a:ext cx="4855816" cy="5361323"/>
            </a:xfrm>
            <a:prstGeom prst="rect">
              <a:avLst/>
            </a:prstGeom>
          </p:spPr>
        </p:pic>
        <p:grpSp>
          <p:nvGrpSpPr>
            <p:cNvPr id="27" name="Group 26"/>
            <p:cNvGrpSpPr/>
            <p:nvPr/>
          </p:nvGrpSpPr>
          <p:grpSpPr>
            <a:xfrm>
              <a:off x="3807837" y="1752600"/>
              <a:ext cx="1362390" cy="522559"/>
              <a:chOff x="3807837" y="1752600"/>
              <a:chExt cx="1362390" cy="522559"/>
            </a:xfrm>
          </p:grpSpPr>
          <p:sp>
            <p:nvSpPr>
              <p:cNvPr id="24" name="Right Brace 23"/>
              <p:cNvSpPr/>
              <p:nvPr/>
            </p:nvSpPr>
            <p:spPr>
              <a:xfrm rot="3471226">
                <a:off x="3993204" y="1808745"/>
                <a:ext cx="281047" cy="651781"/>
              </a:xfrm>
              <a:prstGeom prst="rightBrac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>
                <a:stCxn id="24" idx="1"/>
              </p:cNvCxnSpPr>
              <p:nvPr/>
            </p:nvCxnSpPr>
            <p:spPr>
              <a:xfrm flipV="1">
                <a:off x="4208497" y="1752600"/>
                <a:ext cx="961730" cy="501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Right Arrow 12"/>
          <p:cNvSpPr/>
          <p:nvPr/>
        </p:nvSpPr>
        <p:spPr>
          <a:xfrm>
            <a:off x="4599296" y="3390900"/>
            <a:ext cx="1371600" cy="190500"/>
          </a:xfrm>
          <a:prstGeom prst="rightArrow">
            <a:avLst>
              <a:gd name="adj1" fmla="val 28508"/>
              <a:gd name="adj2" fmla="val 5716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05000" y="6194691"/>
            <a:ext cx="2438400" cy="51090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বৃক্ক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209844" y="2726128"/>
            <a:ext cx="2476956" cy="3903272"/>
            <a:chOff x="6209844" y="2726128"/>
            <a:chExt cx="2476956" cy="3903272"/>
          </a:xfrm>
        </p:grpSpPr>
        <p:grpSp>
          <p:nvGrpSpPr>
            <p:cNvPr id="3" name="Group 2"/>
            <p:cNvGrpSpPr/>
            <p:nvPr/>
          </p:nvGrpSpPr>
          <p:grpSpPr>
            <a:xfrm>
              <a:off x="6209844" y="2726128"/>
              <a:ext cx="1943556" cy="3292285"/>
              <a:chOff x="6603127" y="1718893"/>
              <a:chExt cx="1742252" cy="3903967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2912"/>
              <a:stretch/>
            </p:blipFill>
            <p:spPr>
              <a:xfrm>
                <a:off x="7735779" y="1718893"/>
                <a:ext cx="609600" cy="3903967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014" r="39126"/>
              <a:stretch/>
            </p:blipFill>
            <p:spPr>
              <a:xfrm>
                <a:off x="6603127" y="1718893"/>
                <a:ext cx="1132652" cy="2508875"/>
              </a:xfrm>
              <a:prstGeom prst="rect">
                <a:avLst/>
              </a:prstGeom>
            </p:spPr>
          </p:pic>
        </p:grpSp>
        <p:sp>
          <p:nvSpPr>
            <p:cNvPr id="15" name="TextBox 14"/>
            <p:cNvSpPr txBox="1"/>
            <p:nvPr/>
          </p:nvSpPr>
          <p:spPr>
            <a:xfrm>
              <a:off x="6453004" y="6118491"/>
              <a:ext cx="2233796" cy="510909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একটি নেফ্রন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057400" y="782157"/>
            <a:ext cx="2262004" cy="458587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2800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রেনাল ক্যাপস্যুল</a:t>
            </a:r>
            <a:endParaRPr lang="en-US" sz="2800" dirty="0">
              <a:solidFill>
                <a:srgbClr val="0033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1371600"/>
            <a:ext cx="1905000" cy="458587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রেনাল পিরামিড</a:t>
            </a:r>
            <a:endParaRPr lang="en-US" sz="28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2818013"/>
            <a:ext cx="2133600" cy="2058787"/>
            <a:chOff x="0" y="2818013"/>
            <a:chExt cx="2133600" cy="2058787"/>
          </a:xfrm>
        </p:grpSpPr>
        <p:sp>
          <p:nvSpPr>
            <p:cNvPr id="19" name="TextBox 18"/>
            <p:cNvSpPr txBox="1"/>
            <p:nvPr/>
          </p:nvSpPr>
          <p:spPr>
            <a:xfrm>
              <a:off x="228600" y="2818013"/>
              <a:ext cx="1905000" cy="458587"/>
            </a:xfrm>
            <a:prstGeom prst="rect">
              <a:avLst/>
            </a:prstGeom>
            <a:noFill/>
            <a:effectLst>
              <a:reflection blurRad="6350" stA="50000" endA="300" endPos="55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রেনাল ধমনী</a:t>
              </a:r>
              <a:endParaRPr lang="en-US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0" y="4418213"/>
              <a:ext cx="1905000" cy="458587"/>
            </a:xfrm>
            <a:prstGeom prst="rect">
              <a:avLst/>
            </a:prstGeom>
            <a:noFill/>
            <a:effectLst>
              <a:reflection blurRad="6350" stA="50000" endA="300" endPos="55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solidFill>
                    <a:srgbClr val="0000CC"/>
                  </a:solidFill>
                  <a:latin typeface="NikoshBAN" pitchFamily="2" charset="0"/>
                  <a:cs typeface="NikoshBAN" pitchFamily="2" charset="0"/>
                </a:rPr>
                <a:t>রেনাল শিরা</a:t>
              </a:r>
              <a:endParaRPr lang="en-US" sz="2800" dirty="0">
                <a:solidFill>
                  <a:srgbClr val="0000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52400" y="5334000"/>
            <a:ext cx="1703696" cy="458587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ইউরেটার</a:t>
            </a:r>
            <a:endParaRPr lang="en-US" sz="28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32579" y="6018413"/>
            <a:ext cx="1703696" cy="458587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ক্যালিক্স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1488" y="2292509"/>
            <a:ext cx="1331794" cy="458587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bn-BD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পেলভিস</a:t>
            </a:r>
            <a:endParaRPr lang="en-US" sz="28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757213" y="1122213"/>
            <a:ext cx="1442283" cy="1150139"/>
            <a:chOff x="4757213" y="1122213"/>
            <a:chExt cx="1442283" cy="1150139"/>
          </a:xfrm>
        </p:grpSpPr>
        <p:sp>
          <p:nvSpPr>
            <p:cNvPr id="16" name="TextBox 15"/>
            <p:cNvSpPr txBox="1"/>
            <p:nvPr/>
          </p:nvSpPr>
          <p:spPr>
            <a:xfrm>
              <a:off x="4757213" y="1122213"/>
              <a:ext cx="1110187" cy="458587"/>
            </a:xfrm>
            <a:prstGeom prst="rect">
              <a:avLst/>
            </a:prstGeom>
            <a:noFill/>
            <a:effectLst>
              <a:reflection blurRad="6350" stA="50000" endA="300" endPos="55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bn-BD" sz="2800" dirty="0" smtClean="0">
                  <a:solidFill>
                    <a:srgbClr val="006600"/>
                  </a:solidFill>
                  <a:latin typeface="NikoshBAN" pitchFamily="2" charset="0"/>
                  <a:cs typeface="NikoshBAN" pitchFamily="2" charset="0"/>
                </a:rPr>
                <a:t>কর্টেক্স</a:t>
              </a:r>
              <a:endParaRPr lang="en-US" sz="2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089309" y="1813765"/>
              <a:ext cx="1110187" cy="458587"/>
            </a:xfrm>
            <a:prstGeom prst="rect">
              <a:avLst/>
            </a:prstGeom>
            <a:noFill/>
            <a:effectLst>
              <a:reflection blurRad="6350" stA="50000" endA="300" endPos="55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bn-BD" sz="2800" dirty="0" smtClean="0">
                  <a:solidFill>
                    <a:srgbClr val="006600"/>
                  </a:solidFill>
                  <a:latin typeface="NikoshBAN" pitchFamily="2" charset="0"/>
                  <a:cs typeface="NikoshBAN" pitchFamily="2" charset="0"/>
                </a:rPr>
                <a:t>মেডুলা</a:t>
              </a:r>
              <a:endParaRPr lang="en-US" sz="2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429000" y="11844"/>
            <a:ext cx="216306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বৃক্কের গঠন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32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7" grpId="0"/>
      <p:bldP spid="18" grpId="0"/>
      <p:bldP spid="21" grpId="0"/>
      <p:bldP spid="22" grpId="0"/>
      <p:bldP spid="23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2661313" y="787363"/>
            <a:ext cx="3497472" cy="5547729"/>
            <a:chOff x="2661313" y="787363"/>
            <a:chExt cx="3497472" cy="5547729"/>
          </a:xfrm>
        </p:grpSpPr>
        <p:grpSp>
          <p:nvGrpSpPr>
            <p:cNvPr id="21" name="Group 20"/>
            <p:cNvGrpSpPr/>
            <p:nvPr/>
          </p:nvGrpSpPr>
          <p:grpSpPr>
            <a:xfrm>
              <a:off x="2661313" y="787363"/>
              <a:ext cx="3497472" cy="5547729"/>
              <a:chOff x="2661313" y="580116"/>
              <a:chExt cx="3497472" cy="5547729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729453" y="580116"/>
                <a:ext cx="3429332" cy="5547729"/>
                <a:chOff x="2729453" y="580116"/>
                <a:chExt cx="3429332" cy="5547729"/>
              </a:xfrm>
            </p:grpSpPr>
            <p:pic>
              <p:nvPicPr>
                <p:cNvPr id="7" name="Picture 6"/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6354"/>
                <a:stretch/>
              </p:blipFill>
              <p:spPr>
                <a:xfrm>
                  <a:off x="2729453" y="580116"/>
                  <a:ext cx="3429332" cy="5538375"/>
                </a:xfrm>
                <a:prstGeom prst="rect">
                  <a:avLst/>
                </a:prstGeom>
              </p:spPr>
            </p:pic>
            <p:sp>
              <p:nvSpPr>
                <p:cNvPr id="18" name="Freeform 17"/>
                <p:cNvSpPr/>
                <p:nvPr/>
              </p:nvSpPr>
              <p:spPr>
                <a:xfrm>
                  <a:off x="2947916" y="2852382"/>
                  <a:ext cx="1501254" cy="3275463"/>
                </a:xfrm>
                <a:custGeom>
                  <a:avLst/>
                  <a:gdLst>
                    <a:gd name="connsiteX0" fmla="*/ 13648 w 1501254"/>
                    <a:gd name="connsiteY0" fmla="*/ 368490 h 3275463"/>
                    <a:gd name="connsiteX1" fmla="*/ 109183 w 1501254"/>
                    <a:gd name="connsiteY1" fmla="*/ 13648 h 3275463"/>
                    <a:gd name="connsiteX2" fmla="*/ 1337481 w 1501254"/>
                    <a:gd name="connsiteY2" fmla="*/ 0 h 3275463"/>
                    <a:gd name="connsiteX3" fmla="*/ 1501254 w 1501254"/>
                    <a:gd name="connsiteY3" fmla="*/ 464024 h 3275463"/>
                    <a:gd name="connsiteX4" fmla="*/ 968991 w 1501254"/>
                    <a:gd name="connsiteY4" fmla="*/ 436728 h 3275463"/>
                    <a:gd name="connsiteX5" fmla="*/ 996287 w 1501254"/>
                    <a:gd name="connsiteY5" fmla="*/ 1705970 h 3275463"/>
                    <a:gd name="connsiteX6" fmla="*/ 941696 w 1501254"/>
                    <a:gd name="connsiteY6" fmla="*/ 3261815 h 3275463"/>
                    <a:gd name="connsiteX7" fmla="*/ 272956 w 1501254"/>
                    <a:gd name="connsiteY7" fmla="*/ 3275463 h 3275463"/>
                    <a:gd name="connsiteX8" fmla="*/ 232012 w 1501254"/>
                    <a:gd name="connsiteY8" fmla="*/ 3057099 h 3275463"/>
                    <a:gd name="connsiteX9" fmla="*/ 286603 w 1501254"/>
                    <a:gd name="connsiteY9" fmla="*/ 1787857 h 3275463"/>
                    <a:gd name="connsiteX10" fmla="*/ 191069 w 1501254"/>
                    <a:gd name="connsiteY10" fmla="*/ 805218 h 3275463"/>
                    <a:gd name="connsiteX11" fmla="*/ 27296 w 1501254"/>
                    <a:gd name="connsiteY11" fmla="*/ 313899 h 3275463"/>
                    <a:gd name="connsiteX12" fmla="*/ 0 w 1501254"/>
                    <a:gd name="connsiteY12" fmla="*/ 300251 h 3275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501254" h="3275463">
                      <a:moveTo>
                        <a:pt x="13648" y="368490"/>
                      </a:moveTo>
                      <a:lnTo>
                        <a:pt x="109183" y="13648"/>
                      </a:lnTo>
                      <a:lnTo>
                        <a:pt x="1337481" y="0"/>
                      </a:lnTo>
                      <a:lnTo>
                        <a:pt x="1501254" y="464024"/>
                      </a:lnTo>
                      <a:lnTo>
                        <a:pt x="968991" y="436728"/>
                      </a:lnTo>
                      <a:lnTo>
                        <a:pt x="996287" y="1705970"/>
                      </a:lnTo>
                      <a:lnTo>
                        <a:pt x="941696" y="3261815"/>
                      </a:lnTo>
                      <a:lnTo>
                        <a:pt x="272956" y="3275463"/>
                      </a:lnTo>
                      <a:lnTo>
                        <a:pt x="232012" y="3057099"/>
                      </a:lnTo>
                      <a:lnTo>
                        <a:pt x="286603" y="1787857"/>
                      </a:lnTo>
                      <a:lnTo>
                        <a:pt x="191069" y="805218"/>
                      </a:lnTo>
                      <a:lnTo>
                        <a:pt x="27296" y="313899"/>
                      </a:lnTo>
                      <a:lnTo>
                        <a:pt x="0" y="300251"/>
                      </a:lnTo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Freeform 19"/>
              <p:cNvSpPr/>
              <p:nvPr/>
            </p:nvSpPr>
            <p:spPr>
              <a:xfrm>
                <a:off x="2661313" y="887104"/>
                <a:ext cx="2402006" cy="2047165"/>
              </a:xfrm>
              <a:custGeom>
                <a:avLst/>
                <a:gdLst>
                  <a:gd name="connsiteX0" fmla="*/ 136478 w 2402006"/>
                  <a:gd name="connsiteY0" fmla="*/ 1050878 h 2047165"/>
                  <a:gd name="connsiteX1" fmla="*/ 0 w 2402006"/>
                  <a:gd name="connsiteY1" fmla="*/ 436729 h 2047165"/>
                  <a:gd name="connsiteX2" fmla="*/ 13648 w 2402006"/>
                  <a:gd name="connsiteY2" fmla="*/ 136478 h 2047165"/>
                  <a:gd name="connsiteX3" fmla="*/ 177421 w 2402006"/>
                  <a:gd name="connsiteY3" fmla="*/ 0 h 2047165"/>
                  <a:gd name="connsiteX4" fmla="*/ 641445 w 2402006"/>
                  <a:gd name="connsiteY4" fmla="*/ 109183 h 2047165"/>
                  <a:gd name="connsiteX5" fmla="*/ 627797 w 2402006"/>
                  <a:gd name="connsiteY5" fmla="*/ 368490 h 2047165"/>
                  <a:gd name="connsiteX6" fmla="*/ 586854 w 2402006"/>
                  <a:gd name="connsiteY6" fmla="*/ 491320 h 2047165"/>
                  <a:gd name="connsiteX7" fmla="*/ 818866 w 2402006"/>
                  <a:gd name="connsiteY7" fmla="*/ 900753 h 2047165"/>
                  <a:gd name="connsiteX8" fmla="*/ 887105 w 2402006"/>
                  <a:gd name="connsiteY8" fmla="*/ 1119117 h 2047165"/>
                  <a:gd name="connsiteX9" fmla="*/ 1050878 w 2402006"/>
                  <a:gd name="connsiteY9" fmla="*/ 1405720 h 2047165"/>
                  <a:gd name="connsiteX10" fmla="*/ 1160060 w 2402006"/>
                  <a:gd name="connsiteY10" fmla="*/ 1665027 h 2047165"/>
                  <a:gd name="connsiteX11" fmla="*/ 1596788 w 2402006"/>
                  <a:gd name="connsiteY11" fmla="*/ 1733266 h 2047165"/>
                  <a:gd name="connsiteX12" fmla="*/ 2224586 w 2402006"/>
                  <a:gd name="connsiteY12" fmla="*/ 1787857 h 2047165"/>
                  <a:gd name="connsiteX13" fmla="*/ 2402006 w 2402006"/>
                  <a:gd name="connsiteY13" fmla="*/ 1760562 h 2047165"/>
                  <a:gd name="connsiteX14" fmla="*/ 2388359 w 2402006"/>
                  <a:gd name="connsiteY14" fmla="*/ 1937983 h 2047165"/>
                  <a:gd name="connsiteX15" fmla="*/ 1241947 w 2402006"/>
                  <a:gd name="connsiteY15" fmla="*/ 1856096 h 2047165"/>
                  <a:gd name="connsiteX16" fmla="*/ 1132765 w 2402006"/>
                  <a:gd name="connsiteY16" fmla="*/ 2047165 h 2047165"/>
                  <a:gd name="connsiteX17" fmla="*/ 682388 w 2402006"/>
                  <a:gd name="connsiteY17" fmla="*/ 2047165 h 2047165"/>
                  <a:gd name="connsiteX18" fmla="*/ 614150 w 2402006"/>
                  <a:gd name="connsiteY18" fmla="*/ 1787857 h 2047165"/>
                  <a:gd name="connsiteX19" fmla="*/ 382138 w 2402006"/>
                  <a:gd name="connsiteY19" fmla="*/ 1105469 h 2047165"/>
                  <a:gd name="connsiteX20" fmla="*/ 136478 w 2402006"/>
                  <a:gd name="connsiteY20" fmla="*/ 1050878 h 20471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402006" h="2047165">
                    <a:moveTo>
                      <a:pt x="136478" y="1050878"/>
                    </a:moveTo>
                    <a:lnTo>
                      <a:pt x="0" y="436729"/>
                    </a:lnTo>
                    <a:lnTo>
                      <a:pt x="13648" y="136478"/>
                    </a:lnTo>
                    <a:lnTo>
                      <a:pt x="177421" y="0"/>
                    </a:lnTo>
                    <a:lnTo>
                      <a:pt x="641445" y="109183"/>
                    </a:lnTo>
                    <a:lnTo>
                      <a:pt x="627797" y="368490"/>
                    </a:lnTo>
                    <a:lnTo>
                      <a:pt x="586854" y="491320"/>
                    </a:lnTo>
                    <a:lnTo>
                      <a:pt x="818866" y="900753"/>
                    </a:lnTo>
                    <a:lnTo>
                      <a:pt x="887105" y="1119117"/>
                    </a:lnTo>
                    <a:lnTo>
                      <a:pt x="1050878" y="1405720"/>
                    </a:lnTo>
                    <a:lnTo>
                      <a:pt x="1160060" y="1665027"/>
                    </a:lnTo>
                    <a:lnTo>
                      <a:pt x="1596788" y="1733266"/>
                    </a:lnTo>
                    <a:lnTo>
                      <a:pt x="2224586" y="1787857"/>
                    </a:lnTo>
                    <a:lnTo>
                      <a:pt x="2402006" y="1760562"/>
                    </a:lnTo>
                    <a:lnTo>
                      <a:pt x="2388359" y="1937983"/>
                    </a:lnTo>
                    <a:lnTo>
                      <a:pt x="1241947" y="1856096"/>
                    </a:lnTo>
                    <a:lnTo>
                      <a:pt x="1132765" y="2047165"/>
                    </a:lnTo>
                    <a:lnTo>
                      <a:pt x="682388" y="2047165"/>
                    </a:lnTo>
                    <a:lnTo>
                      <a:pt x="614150" y="1787857"/>
                    </a:lnTo>
                    <a:lnTo>
                      <a:pt x="382138" y="1105469"/>
                    </a:lnTo>
                    <a:lnTo>
                      <a:pt x="136478" y="105087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Arrow Connector 23"/>
            <p:cNvCxnSpPr/>
            <p:nvPr/>
          </p:nvCxnSpPr>
          <p:spPr>
            <a:xfrm>
              <a:off x="3352800" y="1995104"/>
              <a:ext cx="191068" cy="0"/>
            </a:xfrm>
            <a:prstGeom prst="straightConnector1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3347112" y="1713025"/>
              <a:ext cx="194479" cy="12279"/>
            </a:xfrm>
            <a:prstGeom prst="straightConnector1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3581400" y="6019800"/>
            <a:ext cx="2233796" cy="510909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3200" dirty="0" smtClean="0">
                <a:solidFill>
                  <a:srgbClr val="2F6B39"/>
                </a:solidFill>
                <a:latin typeface="NikoshBAN" pitchFamily="2" charset="0"/>
                <a:cs typeface="NikoshBAN" pitchFamily="2" charset="0"/>
              </a:rPr>
              <a:t>একটি নেফ্রন</a:t>
            </a:r>
            <a:endParaRPr lang="en-US" sz="3200" dirty="0">
              <a:solidFill>
                <a:srgbClr val="2F6B3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68759"/>
            <a:ext cx="32766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2F6B39"/>
                </a:solidFill>
                <a:latin typeface="NikoshBAN" pitchFamily="2" charset="0"/>
                <a:cs typeface="NikoshBAN" pitchFamily="2" charset="0"/>
              </a:rPr>
              <a:t>নেফ্রনের গঠন</a:t>
            </a:r>
            <a:endParaRPr lang="en-US" sz="4400" dirty="0" smtClean="0">
              <a:solidFill>
                <a:srgbClr val="2F6B39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57039" y="1803267"/>
            <a:ext cx="2751105" cy="986967"/>
            <a:chOff x="1557039" y="1549177"/>
            <a:chExt cx="2751105" cy="986967"/>
          </a:xfrm>
        </p:grpSpPr>
        <p:sp>
          <p:nvSpPr>
            <p:cNvPr id="9" name="TextBox 8"/>
            <p:cNvSpPr txBox="1"/>
            <p:nvPr/>
          </p:nvSpPr>
          <p:spPr>
            <a:xfrm>
              <a:off x="1557039" y="2077557"/>
              <a:ext cx="1526217" cy="45858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গ্লোমেরুলাস</a:t>
              </a:r>
              <a:endParaRPr lang="en-US" sz="2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3048000" y="1549177"/>
              <a:ext cx="1260144" cy="695879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1557039" y="2202228"/>
            <a:ext cx="2598705" cy="1302972"/>
            <a:chOff x="1557039" y="1948138"/>
            <a:chExt cx="2598705" cy="1302972"/>
          </a:xfrm>
        </p:grpSpPr>
        <p:sp>
          <p:nvSpPr>
            <p:cNvPr id="8" name="TextBox 7"/>
            <p:cNvSpPr txBox="1"/>
            <p:nvPr/>
          </p:nvSpPr>
          <p:spPr>
            <a:xfrm>
              <a:off x="1557039" y="2447813"/>
              <a:ext cx="1537478" cy="8032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solidFill>
                    <a:srgbClr val="003300"/>
                  </a:solidFill>
                  <a:latin typeface="NikoshBAN" pitchFamily="2" charset="0"/>
                  <a:cs typeface="NikoshBAN" pitchFamily="2" charset="0"/>
                </a:rPr>
                <a:t>বোম্যান্‌স</a:t>
              </a:r>
            </a:p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solidFill>
                    <a:srgbClr val="003300"/>
                  </a:solidFill>
                  <a:latin typeface="NikoshBAN" pitchFamily="2" charset="0"/>
                  <a:cs typeface="NikoshBAN" pitchFamily="2" charset="0"/>
                </a:rPr>
                <a:t>ক্যাপস্যুল</a:t>
              </a:r>
              <a:endParaRPr lang="en-US" sz="2800" dirty="0">
                <a:solidFill>
                  <a:srgbClr val="0033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2895600" y="1948138"/>
              <a:ext cx="1260144" cy="695879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166048" y="2372590"/>
            <a:ext cx="1586553" cy="970443"/>
            <a:chOff x="166048" y="2372590"/>
            <a:chExt cx="1586553" cy="970443"/>
          </a:xfrm>
        </p:grpSpPr>
        <p:sp>
          <p:nvSpPr>
            <p:cNvPr id="15" name="TextBox 14"/>
            <p:cNvSpPr txBox="1"/>
            <p:nvPr/>
          </p:nvSpPr>
          <p:spPr>
            <a:xfrm>
              <a:off x="166048" y="2498793"/>
              <a:ext cx="1371600" cy="8032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রেনাল</a:t>
              </a:r>
            </a:p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করপাস্‌ল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6" name="Left Brace 15"/>
            <p:cNvSpPr/>
            <p:nvPr/>
          </p:nvSpPr>
          <p:spPr>
            <a:xfrm>
              <a:off x="1447801" y="2372590"/>
              <a:ext cx="304800" cy="970443"/>
            </a:xfrm>
            <a:prstGeom prst="leftBrac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81109" y="1374095"/>
            <a:ext cx="2922870" cy="862582"/>
            <a:chOff x="481109" y="1374095"/>
            <a:chExt cx="2922870" cy="862582"/>
          </a:xfrm>
        </p:grpSpPr>
        <p:grpSp>
          <p:nvGrpSpPr>
            <p:cNvPr id="33" name="Group 32"/>
            <p:cNvGrpSpPr/>
            <p:nvPr/>
          </p:nvGrpSpPr>
          <p:grpSpPr>
            <a:xfrm>
              <a:off x="489156" y="1778090"/>
              <a:ext cx="2914823" cy="458587"/>
              <a:chOff x="489156" y="1778090"/>
              <a:chExt cx="2914823" cy="4585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89156" y="1778090"/>
                <a:ext cx="2558844" cy="45858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bn-BD" sz="2800" dirty="0" smtClean="0">
                    <a:solidFill>
                      <a:srgbClr val="0000CC"/>
                    </a:solidFill>
                    <a:latin typeface="NikoshBAN" pitchFamily="2" charset="0"/>
                    <a:cs typeface="NikoshBAN" pitchFamily="2" charset="0"/>
                  </a:rPr>
                  <a:t>অ্যাফারেন্ট ধমনীকা</a:t>
                </a:r>
                <a:endParaRPr lang="en-US" sz="2800" dirty="0">
                  <a:solidFill>
                    <a:srgbClr val="0000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 flipV="1">
                <a:off x="2971800" y="1918648"/>
                <a:ext cx="432179" cy="12280"/>
              </a:xfrm>
              <a:prstGeom prst="line">
                <a:avLst/>
              </a:prstGeom>
              <a:ln w="28575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481109" y="1374095"/>
              <a:ext cx="2922870" cy="458587"/>
              <a:chOff x="481109" y="1374095"/>
              <a:chExt cx="2922870" cy="45858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81109" y="1374095"/>
                <a:ext cx="2558844" cy="45858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bn-BD" sz="2800" dirty="0">
                    <a:solidFill>
                      <a:schemeClr val="accent3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ই</a:t>
                </a:r>
                <a:r>
                  <a:rPr lang="bn-BD" sz="2800" dirty="0" smtClean="0">
                    <a:solidFill>
                      <a:schemeClr val="accent3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ফারেন্ট ধমনীকা</a:t>
                </a:r>
                <a:endParaRPr lang="en-US" sz="2800" dirty="0">
                  <a:solidFill>
                    <a:schemeClr val="accent3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 flipV="1">
                <a:off x="2971800" y="1551296"/>
                <a:ext cx="432179" cy="12280"/>
              </a:xfrm>
              <a:prstGeom prst="line">
                <a:avLst/>
              </a:prstGeom>
              <a:ln w="2857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" name="Group 35"/>
          <p:cNvGrpSpPr/>
          <p:nvPr/>
        </p:nvGrpSpPr>
        <p:grpSpPr>
          <a:xfrm>
            <a:off x="2614796" y="2790234"/>
            <a:ext cx="2490604" cy="2315166"/>
            <a:chOff x="2614796" y="2790234"/>
            <a:chExt cx="2490604" cy="2315166"/>
          </a:xfrm>
        </p:grpSpPr>
        <p:sp>
          <p:nvSpPr>
            <p:cNvPr id="3" name="TextBox 2"/>
            <p:cNvSpPr txBox="1"/>
            <p:nvPr/>
          </p:nvSpPr>
          <p:spPr>
            <a:xfrm>
              <a:off x="2614796" y="3767669"/>
              <a:ext cx="2262004" cy="45858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লুপ অব হেনলি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5" name="Left Brace 34"/>
            <p:cNvSpPr/>
            <p:nvPr/>
          </p:nvSpPr>
          <p:spPr>
            <a:xfrm>
              <a:off x="4648200" y="2790234"/>
              <a:ext cx="457200" cy="2315166"/>
            </a:xfrm>
            <a:prstGeom prst="lef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160675" y="813521"/>
            <a:ext cx="2346429" cy="5538375"/>
            <a:chOff x="6160675" y="813521"/>
            <a:chExt cx="2346429" cy="553837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991"/>
            <a:stretch/>
          </p:blipFill>
          <p:spPr>
            <a:xfrm>
              <a:off x="6160675" y="813521"/>
              <a:ext cx="697325" cy="5538375"/>
            </a:xfrm>
            <a:prstGeom prst="rect">
              <a:avLst/>
            </a:prstGeom>
          </p:spPr>
        </p:pic>
        <p:grpSp>
          <p:nvGrpSpPr>
            <p:cNvPr id="42" name="Group 41"/>
            <p:cNvGrpSpPr/>
            <p:nvPr/>
          </p:nvGrpSpPr>
          <p:grpSpPr>
            <a:xfrm>
              <a:off x="6629400" y="3345661"/>
              <a:ext cx="1877704" cy="437043"/>
              <a:chOff x="6629400" y="3345661"/>
              <a:chExt cx="1877704" cy="437043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6906904" y="3345661"/>
                <a:ext cx="1600200" cy="437043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সংগ্রাহী নালী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>
                <a:off x="6629400" y="3505200"/>
                <a:ext cx="3048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5224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55098"/>
            <a:ext cx="4495800" cy="607327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057400" y="381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94269" y="533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018069" y="178898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12744" y="6270008"/>
            <a:ext cx="152400" cy="152400"/>
          </a:xfrm>
          <a:prstGeom prst="ellipse">
            <a:avLst/>
          </a:prstGeom>
          <a:solidFill>
            <a:srgbClr val="0000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29200" y="1371600"/>
            <a:ext cx="152400" cy="152400"/>
          </a:xfrm>
          <a:prstGeom prst="ellipse">
            <a:avLst/>
          </a:prstGeom>
          <a:solidFill>
            <a:srgbClr val="0000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181600" y="4862052"/>
            <a:ext cx="152400" cy="152400"/>
          </a:xfrm>
          <a:prstGeom prst="ellipse">
            <a:avLst/>
          </a:prstGeom>
          <a:solidFill>
            <a:srgbClr val="0000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429000" y="1197592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096000" y="255098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11156" y="1168095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1768956" y="-4346399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66910" y="2514600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39866" y="-2086897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7397666" y="-7601391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638800" y="1418303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267510" y="-1836689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6940466" y="-6438186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198266" y="-11952680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60948" y="3505200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1061548" y="-846089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6690258" y="-4101081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363214" y="-8702578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7621014" y="-14217072"/>
            <a:ext cx="250208" cy="25020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352800" y="6270891"/>
            <a:ext cx="2233796" cy="51090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3200" dirty="0" smtClean="0">
                <a:solidFill>
                  <a:srgbClr val="2F6B39"/>
                </a:solidFill>
                <a:latin typeface="NikoshBAN" pitchFamily="2" charset="0"/>
                <a:cs typeface="NikoshBAN" pitchFamily="2" charset="0"/>
              </a:rPr>
              <a:t>নেফ্রনের কাজ</a:t>
            </a:r>
            <a:endParaRPr lang="en-US" sz="3200" dirty="0">
              <a:solidFill>
                <a:srgbClr val="2F6B3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989847" y="3757044"/>
            <a:ext cx="2233796" cy="51090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রক্ত প্রবাহ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5774817" y="3757045"/>
            <a:ext cx="2233796" cy="51090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মূত্র ক্ষরণ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835104" y="4677696"/>
            <a:ext cx="0" cy="91440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7033036" y="5609713"/>
            <a:ext cx="1753960" cy="839587"/>
            <a:chOff x="7033036" y="5609713"/>
            <a:chExt cx="1753960" cy="839587"/>
          </a:xfrm>
        </p:grpSpPr>
        <p:grpSp>
          <p:nvGrpSpPr>
            <p:cNvPr id="2" name="Group 1"/>
            <p:cNvGrpSpPr/>
            <p:nvPr/>
          </p:nvGrpSpPr>
          <p:grpSpPr>
            <a:xfrm>
              <a:off x="7033036" y="5990713"/>
              <a:ext cx="1753960" cy="458587"/>
              <a:chOff x="7033036" y="5990713"/>
              <a:chExt cx="1753960" cy="458587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7033036" y="6078792"/>
                <a:ext cx="250208" cy="250208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7315200" y="5990713"/>
                <a:ext cx="1471796" cy="45858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বর্জ্যপদার্থ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7071852" y="57150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315200" y="5609713"/>
              <a:ext cx="735898" cy="45858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রক্ত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199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3.33333E-6 L 0.00382 0.04282 L 0.00539 0.08796 L 0.00868 0.12245 L 0.01025 0.14838 L 0.03282 0.17407 L 0.05539 0.15463 L 0.07309 0.14189 L 0.08768 0.12685 L 0.11025 0.12453 L 0.11997 0.12453 L 0.13282 0.15254 L 0.14896 0.16759 L 0.15209 0.14838 L 0.16511 0.1375 L 0.18768 0.14838 L 0.17309 0.16759 L 0.16181 0.16342 L 0.14896 0.14398 L 0.14896 0.13102 L 0.15695 0.10949 L 0.16997 0.10092 L 0.18125 0.09676 L 0.18768 0.11389 L 0.17309 0.12037 L 0.14896 0.12453 L 0.13438 0.13102 L 0.15382 0.1375 L 0.18125 0.1375 L 0.19254 0.12245 L 0.1974 0.1118 L 0.1908 0.09884 L 0.18282 0.08796 L 0.17952 0.07523 L 0.17639 0.06018 L 0.15868 0.07083 L 0.13594 0.08171 L 0.13438 0.09676 L 0.13282 0.10949 L 0.14896 0.10532 L 0.15539 0.11828 L 0.16337 0.14398 L 0.18438 0.17199 L 0.20209 0.1699 L 0.21337 0.14838 L 0.21337 0.12893 L 0.20382 0.11828 L 0.20052 0.09884 L 0.20868 0.09236 L 0.21025 0.11389 L 0.20382 0.13102 L 0.1908 0.13333 L 0.1908 0.10949 L 0.19566 0.09884 L 0.1974 0.08171 L 0.18594 0.06875 L 0.16667 0.07083 L 0.15868 0.09027 L 0.13924 0.10949 L 0.12309 0.11389 L 0.10868 0.11597 L 0.09566 0.1118 L 0.08768 0.10532 L 0.06667 0.10092 L 0.06511 0.08379 L 0.07952 0.07939 L 0.0941 0.07939 L 0.10695 0.06227 L 0.12952 0.04722 L 0.14896 0.04074 L 0.1908 0.02777 L 0.22309 0.04074 L 0.22795 0.06227 L 0.25868 0.08171 L 0.27466 0.10532 L 0.2941 0.11828 L 0.30052 0.1375 L 0.31667 0.13541 " pathEditMode="relative" rAng="0" ptsTypes="AAAAAAAAAAAAAAAAAAAAAAAAAAAAAAAAAAAAAAAAAAAAAAAAAAAAAAAAAAAAAAAAAAAAAAAAAAAAAA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29" y="870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157 0.02593 L -0.00173 0.07107 L 0.00486 0.10324 L 0.00799 0.12477 L 0.0257 0.15278 L 0.04028 0.17222 L 0.05313 0.22384 L 0.05955 0.27755 L 0.06285 0.31829 L 0.06285 0.35278 L 0.06129 0.38727 L 0.06771 0.42153 L 0.07257 0.45394 L 0.06441 0.48611 L 0.06129 0.53333 L 0.06129 0.58287 L 0.06771 0.61088 L 0.06441 0.6581 L 0.05799 0.70324 L 0.05313 0.73565 L 0.04827 0.7787 L 0.05643 0.8088 L 0.05313 0.82801 " pathEditMode="relative" ptsTypes="AAAAAAAAAAAAAAAAAAAAAAAA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816 -0.02361 L -0.00816 -0.05162 L -0.00816 -0.07546 L -0.00486 -0.10533 L -0.00173 -0.14653 L -0.00173 -0.17454 L -0.00173 -0.20208 L -0.00486 -0.23241 L -0.00972 -0.2625 L -0.01128 -0.2882 L -0.00972 -0.31644 L -0.00972 -0.35046 L -0.00816 -0.41505 L -0.00642 -0.4581 L -0.00486 -0.50116 L -0.00173 -0.55278 L -0.01128 -0.58935 L -0.02257 -0.61713 L -0.03073 -0.64306 L -0.03559 -0.66667 L -0.04357 -0.69051 L -0.05642 -0.71829 L -0.0743 -0.75278 L -0.07587 -0.76574 L -0.07743 -0.78287 L -0.07587 -0.80208 L -0.07257 -0.81505 " pathEditMode="relative" ptsTypes="AAAAAAAAAAAAAAAAAAAAAAA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129 0.00417 L 0.02257 0.00417 L 0.02587 0.01921 L 0.02744 0.03449 L 0.02414 0.0581 L 0.01285 0.07963 L 0.00973 0.10533 L 0.01285 0.11829 L 0.02101 0.13542 L -0.01284 0.15486 L -0.05972 0.17199 L -0.08871 0.17408 L -0.11128 0.17408 L -0.14843 0.17408 L -0.17256 0.16551 L -0.1967 0.16551 L -0.21128 0.16551 L -0.22586 0.16343 L -0.23229 0.13982 L -0.23715 0.11829 L -0.24513 0.09884 L -0.25486 0.06667 L -0.26284 0.03449 L -0.27899 -0.0044 L -0.28871 -0.02592 L -0.3 -0.0537 L -0.3 -0.07963 L -0.2967 -0.10324 " pathEditMode="relative" ptsTypes="AAAAAAAAAAAAAAAAAAAAAAAAAAA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486 0.04722 L 0.00973 0.0882 L 0.00816 0.12037 L 0.00973 0.16111 L 0.00973 0.17407 L 0.04844 0.21921 L 0.05 0.19769 L 0.06459 0.18472 L 0.08386 0.17593 L 0.10486 0.16111 L 0.11615 0.16343 L 0.129 0.16759 L 0.13073 0.18912 L 0.14028 0.19352 L 0.15973 0.19352 L 0.179 0.20208 L 0.18386 0.18472 L 0.16945 0.16759 L 0.14514 0.15695 L 0.16771 0.13982 L 0.19358 0.16991 L 0.19358 0.18704 L 0.20816 0.18241 L 0.21302 0.15903 L 0.20816 0.14607 L 0.19028 0.1375 L 0.16945 0.1419 L 0.15816 0.1419 L 0.18386 0.12245 L 0.20643 0.14398 L 0.21459 0.13102 L 0.19514 0.10093 L 0.16459 0.10741 L 0.15643 0.12454 L 0.13229 0.1419 L 0.11771 0.15695 L 0.1033 0.14838 L 0.09028 0.14398 L 0.08073 0.14398 L 0.07101 0.13982 L 0.06615 0.12245 L 0.07587 0.11389 L 0.08716 0.11181 L 0.10643 0.10093 L 0.12743 0.09236 L 0.1533 0.08171 L 0.18229 0.07315 L 0.21129 0.0794 L 0.23716 0.08588 L 0.25 0.11829 L 0.28073 0.13982 L 0.27587 0.16343 L 0.27587 0.18472 L 0.28073 0.2 L 0.28073 0.21713 L 0.27101 0.23866 L 0.26771 0.2537 L 0.27587 0.28588 L 0.28386 0.30324 L 0.29514 0.36736 L 0.29514 0.3956 L 0.30643 0.45162 L 0.31129 0.4838 L 0.30816 0.56343 L 0.30973 0.63657 L 0.31459 0.66019 L 0.32587 0.6838 " pathEditMode="relative" ptsTypes="AAAAAAAAAAAAAAAAAAAAAAAAAAAAAAAAAAAAAAAAAAAAAAAAAAAAAAAAAAAAAAAAAAAA">
                                      <p:cBhvr>
                                        <p:cTn id="3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771 -0.0044 L 0.02899 -0.02801 L 0.02899 -0.04514 L 0.02899 -0.0838 L 0.02899 -0.12477 L 0.02899 -0.16574 L 0.03055 -0.2 L 0.03229 -0.23866 L 0.04027 -0.26482 L 0.03871 -0.30764 L 0.04027 -0.34421 L 0.03698 -0.36783 L 0.021 -0.38287 L -0.00973 -0.37431 L -0.03559 -0.35695 L -0.06771 -0.34838 L -0.11302 -0.34421 L -0.16129 -0.3419 L -0.20174 -0.35695 L -0.22101 -0.35695 L -0.23386 -0.35926 L -0.23716 -0.38079 L -0.25486 -0.41713 L -0.26129 -0.43241 L -0.26771 -0.4625 L -0.27743 -0.49676 L -0.29202 -0.52269 L -0.30486 -0.55926 L -0.30973 -0.58079 L -0.30973 -0.60208 L -0.30816 -0.62153 " pathEditMode="relative" ptsTypes="AAAAAAAAAAAAAAAAAAAAAAAAAAAAAAAA">
                                      <p:cBhvr>
                                        <p:cTn id="4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2222E-6 L 0.02743 2.22222E-6 L 0.05156 2.22222E-6 L 0.08385 -0.00231 L 0.10798 -0.00879 L 0.11927 -0.01504 L 0.13055 -0.03009 L 0.13229 -0.04282 L 0.14513 -0.05162 L 0.16128 -0.0493 L 0.15972 -0.02361 L 0.15156 -0.01273 L 0.15642 0.02801 L 0.17743 0.02801 L 0.19027 0.04746 L 0.17413 0.0581 L 0.14513 0.0625 L 0.13541 0.0625 L 0.13715 0.07963 L 0.15156 0.09908 L 0.15329 0.15278 L 0.1467 0.2 L 0.14357 0.24097 L 0.15642 0.28171 L 0.16128 0.33959 L 0.15642 0.50116 L 0.16128 0.52477 L 0.17413 0.53334 L 0.19027 0.53334 L 0.19513 0.51829 L 0.2 0.49676 L 0.1967 0.46459 L 0.1967 0.42801 L 0.19513 0.39769 L 0.1967 0.27107 L 0.2 0.24537 L 0.2 0.21505 L 0.19513 0.16343 L 0.17586 0.15046 L 0.14357 0.13982 L 0.1177 0.11204 L 0.10329 0.08403 L 0.071 0.09051 L 0.04513 0.10949 L 0.00972 0.10764 L -0.01285 0.08611 L -0.02587 0.07963 L -0.05643 0.07963 L -0.06771 0.06459 L -0.06615 0.04097 L -0.05487 0.03449 L -0.04358 0.04537 L -0.06129 0.05394 L -0.06459 0.02153 L -0.06285 -0.02361 L -0.0533 -0.0493 L -0.06285 -0.06666 L -0.05973 -0.08379 L -0.04028 -0.08588 L -0.02744 -0.08588 L -0.00973 -0.08379 L 0.02586 -0.10324 L 0.03541 -0.09884 L 0.03715 -0.08588 L 0.0467 -0.08171 L 0.06284 -0.09676 L 0.07743 -0.09444 L 0.08229 -0.07083 L 0.10486 -0.06875 L 0.12743 -0.0794 L 0.12899 -0.10092 L 0.13541 -0.1118 L 0.1467 -0.11389 L 0.15642 -0.08796 L 0.16458 -0.0794 L 0.17899 -0.07523 L 0.19843 -0.09444 L 0.18715 -0.11597 L 0.17413 -0.13102 L 0.19201 -0.1419 L 0.19027 -0.12685 L 0.17586 -0.1118 L 0.17256 -0.08796 L 0.20972 -0.06875 L 0.2177 -0.07523 L 0.2177 -0.08796 L 0.22586 -0.09884 L 0.23541 -0.08588 L 0.26128 -0.06875 L 0.28541 -0.05787 L 0.28541 -0.01273 L 0.27899 0.24306 L 0.28229 0.42153 L 0.27899 0.53125 L 0.28055 0.61945 L 0.28055 0.67963 L 0.28541 0.70972 L 0.29027 0.73773 " pathEditMode="relative" ptsTypes="AAAAAAAAAAAAAAAAAAAAAAAAAAAAAAAAAAAAAAAAAAAAAAAAAAAAAAAAAAAAAAAAAAAAAAAAAAAAAAAAAAAAAAAAAAAAAAAAAA">
                                      <p:cBhvr>
                                        <p:cTn id="4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0"/>
                            </p:stCondLst>
                            <p:childTnLst>
                              <p:par>
                                <p:cTn id="51" presetID="0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486 0.05394 L -0.00486 0.10116 L -0.0066 0.23658 L -0.00972 0.4926 L -0.00816 0.55278 L -0.01302 0.61274 L -0.01146 0.87084 " pathEditMode="relative" ptsTypes="AAAAAAAA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413 -0.00417 L -0.04826 -0.00417 L -0.05972 0.00856 L -0.05798 0.10324 L -0.06284 0.42361 L -0.05798 0.48379 L -0.05642 0.7118 " pathEditMode="relative" ptsTypes="AAAAAAAA">
                                      <p:cBhvr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257 0.02361 L 0.03542 0.04722 L 0.03698 0.08588 L 0.03698 0.33542 L 0.03698 0.40208 L 0.03698 0.46667 L 0.03698 0.67963 " pathEditMode="relative" ptsTypes="AAAAAAAA">
                                      <p:cBhvr>
                                        <p:cTn id="6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084 -0.01088 L -0.04184 -0.01504 L -0.04514 0.01713 L -0.04827 0.54607 " pathEditMode="relative" ptsTypes="AAAAA">
                                      <p:cBhvr>
                                        <p:cTn id="70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257 -0.01296 L -0.03229 -0.00856 L -0.03559 0.06875 L -0.03559 0.39352 " pathEditMode="relative" ptsTypes="AAAAA">
                                      <p:cBhvr>
                                        <p:cTn id="72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0"/>
                            </p:stCondLst>
                            <p:childTnLst>
                              <p:par>
                                <p:cTn id="8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3" grpId="0" animBg="1"/>
      <p:bldP spid="13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2" grpId="0" animBg="1"/>
      <p:bldP spid="22" grpId="1" animBg="1"/>
      <p:bldP spid="25" grpId="0" animBg="1"/>
      <p:bldP spid="25" grpId="1" animBg="1"/>
      <p:bldP spid="29" grpId="0" animBg="1"/>
      <p:bldP spid="29" grpId="1" animBg="1"/>
      <p:bldP spid="34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2459</TotalTime>
  <Words>269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Rony</cp:lastModifiedBy>
  <cp:revision>591</cp:revision>
  <dcterms:created xsi:type="dcterms:W3CDTF">2006-08-16T00:00:00Z</dcterms:created>
  <dcterms:modified xsi:type="dcterms:W3CDTF">2013-05-16T09:58:30Z</dcterms:modified>
</cp:coreProperties>
</file>